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64" r:id="rId4"/>
    <p:sldId id="287" r:id="rId5"/>
    <p:sldId id="271" r:id="rId6"/>
    <p:sldId id="282" r:id="rId7"/>
    <p:sldId id="288" r:id="rId8"/>
    <p:sldId id="289" r:id="rId9"/>
    <p:sldId id="272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5" r:id="rId18"/>
    <p:sldId id="28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18B"/>
    <a:srgbClr val="A07CA0"/>
    <a:srgbClr val="BAE0B7"/>
    <a:srgbClr val="CBCACA"/>
    <a:srgbClr val="6F8CC2"/>
    <a:srgbClr val="7B95C4"/>
    <a:srgbClr val="D8E0ED"/>
    <a:srgbClr val="A5A5A5"/>
    <a:srgbClr val="D5DDD3"/>
    <a:srgbClr val="FFD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14/09/44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4.wdp"/><Relationship Id="rId3" Type="http://schemas.openxmlformats.org/officeDocument/2006/relationships/image" Target="../media/image34.emf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4.wdp"/><Relationship Id="rId3" Type="http://schemas.openxmlformats.org/officeDocument/2006/relationships/image" Target="../media/image36.emf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35.emf"/><Relationship Id="rId16" Type="http://schemas.microsoft.com/office/2007/relationships/hdphoto" Target="../media/hdphoto1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8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6.emf"/><Relationship Id="rId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0.JP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microsoft.com/office/2007/relationships/hdphoto" Target="../media/hdphoto11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emf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24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7.wdp"/><Relationship Id="rId3" Type="http://schemas.openxmlformats.org/officeDocument/2006/relationships/image" Target="../media/image26.emf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5.png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13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7.wdp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5705" y="3301122"/>
            <a:ext cx="2101448" cy="1391274"/>
          </a:xfrm>
          <a:prstGeom prst="rect">
            <a:avLst/>
          </a:prstGeom>
        </p:spPr>
      </p:pic>
      <p:sp>
        <p:nvSpPr>
          <p:cNvPr id="8" name="مستطيل ذو زاويتين مستديرتين في نفس الجانب 7"/>
          <p:cNvSpPr/>
          <p:nvPr/>
        </p:nvSpPr>
        <p:spPr>
          <a:xfrm>
            <a:off x="2084819" y="2179214"/>
            <a:ext cx="6501701" cy="706854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الأنماط الهندسية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102778" y="2305239"/>
            <a:ext cx="6483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أحدد الأنماط الهندسية وأستعملها لأتوقع وأحل مسائل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5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10107" r="11630" b="6337"/>
          <a:stretch/>
        </p:blipFill>
        <p:spPr>
          <a:xfrm>
            <a:off x="4130036" y="4059008"/>
            <a:ext cx="2087886" cy="242726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129988" y="3717731"/>
            <a:ext cx="1304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فـهـيا بنا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50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65" y="4628195"/>
            <a:ext cx="4749526" cy="192954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095" y="2466980"/>
            <a:ext cx="4357805" cy="2068098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00800" y="1862711"/>
            <a:ext cx="2113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النمط وأوسعه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072063" y="2917371"/>
            <a:ext cx="1890541" cy="161770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6675190" y="5069956"/>
            <a:ext cx="3191621" cy="148778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3"/>
          <a:srcRect l="64367" r="16448"/>
          <a:stretch/>
        </p:blipFill>
        <p:spPr>
          <a:xfrm>
            <a:off x="5352869" y="2466980"/>
            <a:ext cx="836024" cy="2068098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2"/>
          <a:srcRect l="18698" r="33079"/>
          <a:stretch/>
        </p:blipFill>
        <p:spPr>
          <a:xfrm>
            <a:off x="3644008" y="4636902"/>
            <a:ext cx="2290354" cy="19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26" y="4637888"/>
            <a:ext cx="5267774" cy="20298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08" y="2498073"/>
            <a:ext cx="6015364" cy="1951533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00800" y="1862711"/>
            <a:ext cx="2113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النمط وأوسعه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992983" y="3122777"/>
            <a:ext cx="3039291" cy="132682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5526206" y="5174464"/>
            <a:ext cx="4288354" cy="148778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11597" r="90353" b="73629"/>
          <a:stretch/>
        </p:blipFill>
        <p:spPr>
          <a:xfrm>
            <a:off x="3900175" y="3205581"/>
            <a:ext cx="921870" cy="87197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02" b="32710" l="100" r="23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2" r="82895" b="66688"/>
          <a:stretch/>
        </p:blipFill>
        <p:spPr>
          <a:xfrm>
            <a:off x="2825976" y="5230602"/>
            <a:ext cx="1621822" cy="1456954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02" b="32710" l="100" r="23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9282" r="76520" b="66688"/>
          <a:stretch/>
        </p:blipFill>
        <p:spPr>
          <a:xfrm>
            <a:off x="4436195" y="5221895"/>
            <a:ext cx="1176110" cy="14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045713" y="1873915"/>
            <a:ext cx="14684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اطبق النمط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/>
          <a:srcRect b="41671"/>
          <a:stretch/>
        </p:blipFill>
        <p:spPr>
          <a:xfrm>
            <a:off x="5158242" y="2544651"/>
            <a:ext cx="5805001" cy="1844470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2"/>
          <a:srcRect l="19269" t="61078" r="20873"/>
          <a:stretch/>
        </p:blipFill>
        <p:spPr>
          <a:xfrm>
            <a:off x="6468949" y="4407678"/>
            <a:ext cx="3474721" cy="1230781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/>
          <a:srcRect l="19269" t="61078" r="20873"/>
          <a:stretch/>
        </p:blipFill>
        <p:spPr>
          <a:xfrm>
            <a:off x="2977305" y="4411372"/>
            <a:ext cx="3474721" cy="123078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/>
          <a:srcRect l="71917" t="61078" r="20873"/>
          <a:stretch/>
        </p:blipFill>
        <p:spPr>
          <a:xfrm>
            <a:off x="2527658" y="4407678"/>
            <a:ext cx="418552" cy="1230781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5364849" y="5842683"/>
            <a:ext cx="15580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قطع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045713" y="1873915"/>
            <a:ext cx="14684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اطبق النمط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727269" y="5769033"/>
            <a:ext cx="2800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١٣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مضلعاً سداسياً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2"/>
          <a:srcRect b="35652"/>
          <a:stretch/>
        </p:blipFill>
        <p:spPr>
          <a:xfrm>
            <a:off x="4393606" y="2401339"/>
            <a:ext cx="5805001" cy="196408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/>
          <a:srcRect l="16868" t="68199" r="22524"/>
          <a:stretch/>
        </p:blipFill>
        <p:spPr>
          <a:xfrm>
            <a:off x="8046227" y="4458291"/>
            <a:ext cx="3190425" cy="88020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2"/>
          <a:srcRect l="16868" t="68199" r="22524"/>
          <a:stretch/>
        </p:blipFill>
        <p:spPr>
          <a:xfrm>
            <a:off x="4885532" y="4436703"/>
            <a:ext cx="3190425" cy="880208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2"/>
          <a:srcRect l="16868" t="68199" r="22524"/>
          <a:stretch/>
        </p:blipFill>
        <p:spPr>
          <a:xfrm>
            <a:off x="1683736" y="4414310"/>
            <a:ext cx="3190425" cy="880208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/>
          <a:srcRect l="16868" t="68199" r="22524"/>
          <a:stretch/>
        </p:blipFill>
        <p:spPr>
          <a:xfrm>
            <a:off x="8031280" y="5431364"/>
            <a:ext cx="3190425" cy="88020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6044" l="1096" r="12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447" b="84488"/>
          <a:stretch/>
        </p:blipFill>
        <p:spPr>
          <a:xfrm>
            <a:off x="7132105" y="5463079"/>
            <a:ext cx="1037778" cy="8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435635" y="1873915"/>
            <a:ext cx="2078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492665" y="5507423"/>
            <a:ext cx="2800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٣٠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مضلعاً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3303" y="2428859"/>
            <a:ext cx="10599701" cy="1063835"/>
          </a:xfrm>
          <a:prstGeom prst="rect">
            <a:avLst/>
          </a:prstGeom>
        </p:spPr>
      </p:pic>
      <p:sp>
        <p:nvSpPr>
          <p:cNvPr id="9" name="مثلث متساوي الساقين 8"/>
          <p:cNvSpPr/>
          <p:nvPr/>
        </p:nvSpPr>
        <p:spPr>
          <a:xfrm>
            <a:off x="10492952" y="3647528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ثلث متساوي الساقين 36"/>
          <p:cNvSpPr/>
          <p:nvPr/>
        </p:nvSpPr>
        <p:spPr>
          <a:xfrm>
            <a:off x="9772735" y="3647528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ثلث متساوي الساقين 38"/>
          <p:cNvSpPr/>
          <p:nvPr/>
        </p:nvSpPr>
        <p:spPr>
          <a:xfrm>
            <a:off x="9052518" y="3647528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ثلث متساوي الساقين 41"/>
          <p:cNvSpPr/>
          <p:nvPr/>
        </p:nvSpPr>
        <p:spPr>
          <a:xfrm>
            <a:off x="8332301" y="3657622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7577249" y="3647528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6869518" y="3652575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ثلث متساوي الساقين 46"/>
          <p:cNvSpPr/>
          <p:nvPr/>
        </p:nvSpPr>
        <p:spPr>
          <a:xfrm>
            <a:off x="6089493" y="3653685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ثلث متساوي الساقين 47"/>
          <p:cNvSpPr/>
          <p:nvPr/>
        </p:nvSpPr>
        <p:spPr>
          <a:xfrm>
            <a:off x="5369276" y="3653685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ثلث متساوي الساقين 48"/>
          <p:cNvSpPr/>
          <p:nvPr/>
        </p:nvSpPr>
        <p:spPr>
          <a:xfrm>
            <a:off x="4649059" y="3653685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/>
          <p:cNvSpPr/>
          <p:nvPr/>
        </p:nvSpPr>
        <p:spPr>
          <a:xfrm>
            <a:off x="3928842" y="3663779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173790" y="3653685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/>
          <p:cNvSpPr/>
          <p:nvPr/>
        </p:nvSpPr>
        <p:spPr>
          <a:xfrm>
            <a:off x="2466059" y="3658732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ثلث متساوي الساقين 52"/>
          <p:cNvSpPr/>
          <p:nvPr/>
        </p:nvSpPr>
        <p:spPr>
          <a:xfrm>
            <a:off x="10492952" y="444122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ثلث متساوي الساقين 53"/>
          <p:cNvSpPr/>
          <p:nvPr/>
        </p:nvSpPr>
        <p:spPr>
          <a:xfrm>
            <a:off x="9772735" y="444122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ثلث متساوي الساقين 54"/>
          <p:cNvSpPr/>
          <p:nvPr/>
        </p:nvSpPr>
        <p:spPr>
          <a:xfrm>
            <a:off x="9052518" y="444122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ثلث متساوي الساقين 55"/>
          <p:cNvSpPr/>
          <p:nvPr/>
        </p:nvSpPr>
        <p:spPr>
          <a:xfrm>
            <a:off x="8332301" y="4451314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/>
          <p:cNvSpPr/>
          <p:nvPr/>
        </p:nvSpPr>
        <p:spPr>
          <a:xfrm>
            <a:off x="7577249" y="4441220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/>
          <p:cNvSpPr/>
          <p:nvPr/>
        </p:nvSpPr>
        <p:spPr>
          <a:xfrm>
            <a:off x="6869518" y="4446267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ثلث متساوي الساقين 59"/>
          <p:cNvSpPr/>
          <p:nvPr/>
        </p:nvSpPr>
        <p:spPr>
          <a:xfrm>
            <a:off x="6078164" y="4446267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ثلث متساوي الساقين 60"/>
          <p:cNvSpPr/>
          <p:nvPr/>
        </p:nvSpPr>
        <p:spPr>
          <a:xfrm>
            <a:off x="5357947" y="4446267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ثلث متساوي الساقين 61"/>
          <p:cNvSpPr/>
          <p:nvPr/>
        </p:nvSpPr>
        <p:spPr>
          <a:xfrm>
            <a:off x="4637730" y="4446267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ثلث متساوي الساقين 62"/>
          <p:cNvSpPr/>
          <p:nvPr/>
        </p:nvSpPr>
        <p:spPr>
          <a:xfrm>
            <a:off x="3917513" y="4456361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/>
          <p:cNvSpPr/>
          <p:nvPr/>
        </p:nvSpPr>
        <p:spPr>
          <a:xfrm>
            <a:off x="3162461" y="4446267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/>
          <p:cNvSpPr/>
          <p:nvPr/>
        </p:nvSpPr>
        <p:spPr>
          <a:xfrm>
            <a:off x="2454730" y="4451314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ثلث متساوي الساقين 65"/>
          <p:cNvSpPr/>
          <p:nvPr/>
        </p:nvSpPr>
        <p:spPr>
          <a:xfrm>
            <a:off x="10492952" y="5177761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ثلث متساوي الساقين 66"/>
          <p:cNvSpPr/>
          <p:nvPr/>
        </p:nvSpPr>
        <p:spPr>
          <a:xfrm>
            <a:off x="9772735" y="5177761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ثلث متساوي الساقين 67"/>
          <p:cNvSpPr/>
          <p:nvPr/>
        </p:nvSpPr>
        <p:spPr>
          <a:xfrm>
            <a:off x="9052518" y="5177761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ثلث متساوي الساقين 68"/>
          <p:cNvSpPr/>
          <p:nvPr/>
        </p:nvSpPr>
        <p:spPr>
          <a:xfrm>
            <a:off x="8332301" y="5187855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ستطيل 69"/>
          <p:cNvSpPr/>
          <p:nvPr/>
        </p:nvSpPr>
        <p:spPr>
          <a:xfrm>
            <a:off x="7577249" y="5177761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 70"/>
          <p:cNvSpPr/>
          <p:nvPr/>
        </p:nvSpPr>
        <p:spPr>
          <a:xfrm>
            <a:off x="6869518" y="5182808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1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" grpId="0" animBg="1"/>
      <p:bldP spid="37" grpId="0" animBg="1"/>
      <p:bldP spid="39" grpId="0" animBg="1"/>
      <p:bldP spid="42" grpId="0" animBg="1"/>
      <p:bldP spid="10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435635" y="1873915"/>
            <a:ext cx="2078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581463" y="5916316"/>
            <a:ext cx="13094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مثلثات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1667" y="2448537"/>
            <a:ext cx="5534711" cy="2357102"/>
          </a:xfrm>
          <a:prstGeom prst="rect">
            <a:avLst/>
          </a:prstGeom>
        </p:spPr>
      </p:pic>
      <p:sp>
        <p:nvSpPr>
          <p:cNvPr id="72" name="مثلث متساوي الساقين 71"/>
          <p:cNvSpPr/>
          <p:nvPr/>
        </p:nvSpPr>
        <p:spPr>
          <a:xfrm>
            <a:off x="10096760" y="5016187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ثلث متساوي الساقين 72"/>
          <p:cNvSpPr/>
          <p:nvPr/>
        </p:nvSpPr>
        <p:spPr>
          <a:xfrm>
            <a:off x="8873052" y="5016187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/>
          <p:cNvSpPr/>
          <p:nvPr/>
        </p:nvSpPr>
        <p:spPr>
          <a:xfrm>
            <a:off x="8198726" y="5008774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داسي 7"/>
          <p:cNvSpPr/>
          <p:nvPr/>
        </p:nvSpPr>
        <p:spPr>
          <a:xfrm>
            <a:off x="9453371" y="5002351"/>
            <a:ext cx="757161" cy="584198"/>
          </a:xfrm>
          <a:prstGeom prst="hexagon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ثلث متساوي الساقين 98"/>
          <p:cNvSpPr/>
          <p:nvPr/>
        </p:nvSpPr>
        <p:spPr>
          <a:xfrm>
            <a:off x="7479497" y="502261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مثلث متساوي الساقين 99"/>
          <p:cNvSpPr/>
          <p:nvPr/>
        </p:nvSpPr>
        <p:spPr>
          <a:xfrm>
            <a:off x="6255789" y="502261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ستطيل 100"/>
          <p:cNvSpPr/>
          <p:nvPr/>
        </p:nvSpPr>
        <p:spPr>
          <a:xfrm>
            <a:off x="5581463" y="5015197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سداسي 101"/>
          <p:cNvSpPr/>
          <p:nvPr/>
        </p:nvSpPr>
        <p:spPr>
          <a:xfrm>
            <a:off x="6836108" y="5008774"/>
            <a:ext cx="757161" cy="584198"/>
          </a:xfrm>
          <a:prstGeom prst="hexagon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مثلث متساوي الساقين 102"/>
          <p:cNvSpPr/>
          <p:nvPr/>
        </p:nvSpPr>
        <p:spPr>
          <a:xfrm>
            <a:off x="4830210" y="5020493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مثلث متساوي الساقين 103"/>
          <p:cNvSpPr/>
          <p:nvPr/>
        </p:nvSpPr>
        <p:spPr>
          <a:xfrm>
            <a:off x="3606502" y="5020493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ستطيل 104"/>
          <p:cNvSpPr/>
          <p:nvPr/>
        </p:nvSpPr>
        <p:spPr>
          <a:xfrm>
            <a:off x="2932176" y="5013080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سداسي 105"/>
          <p:cNvSpPr/>
          <p:nvPr/>
        </p:nvSpPr>
        <p:spPr>
          <a:xfrm>
            <a:off x="4186821" y="5006657"/>
            <a:ext cx="757161" cy="584198"/>
          </a:xfrm>
          <a:prstGeom prst="hexagon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ثلث متساوي الساقين 106"/>
          <p:cNvSpPr/>
          <p:nvPr/>
        </p:nvSpPr>
        <p:spPr>
          <a:xfrm>
            <a:off x="10096760" y="5781009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مثلث متساوي الساقين 107"/>
          <p:cNvSpPr/>
          <p:nvPr/>
        </p:nvSpPr>
        <p:spPr>
          <a:xfrm>
            <a:off x="8873052" y="5781009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مستطيل 108"/>
          <p:cNvSpPr/>
          <p:nvPr/>
        </p:nvSpPr>
        <p:spPr>
          <a:xfrm>
            <a:off x="8198726" y="5773596"/>
            <a:ext cx="660409" cy="584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سداسي 109"/>
          <p:cNvSpPr/>
          <p:nvPr/>
        </p:nvSpPr>
        <p:spPr>
          <a:xfrm>
            <a:off x="9453371" y="5767173"/>
            <a:ext cx="757161" cy="584198"/>
          </a:xfrm>
          <a:prstGeom prst="hexagon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مثلث متساوي الساقين 110"/>
          <p:cNvSpPr/>
          <p:nvPr/>
        </p:nvSpPr>
        <p:spPr>
          <a:xfrm>
            <a:off x="7448005" y="5774220"/>
            <a:ext cx="685382" cy="5744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8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2" grpId="0" animBg="1"/>
      <p:bldP spid="73" grpId="0" animBg="1"/>
      <p:bldP spid="74" grpId="0" animBg="1"/>
      <p:bldP spid="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435635" y="1873915"/>
            <a:ext cx="2078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/>
          <a:srcRect b="27126"/>
          <a:stretch/>
        </p:blipFill>
        <p:spPr>
          <a:xfrm>
            <a:off x="5265222" y="2365692"/>
            <a:ext cx="5176355" cy="2191072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/>
          <a:srcRect l="18092" t="73103" r="19917"/>
          <a:stretch/>
        </p:blipFill>
        <p:spPr>
          <a:xfrm>
            <a:off x="7456434" y="4666836"/>
            <a:ext cx="3579223" cy="902037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/>
          <a:srcRect l="65451" t="73103" r="19917"/>
          <a:stretch/>
        </p:blipFill>
        <p:spPr>
          <a:xfrm>
            <a:off x="3957936" y="2154195"/>
            <a:ext cx="844809" cy="902037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2"/>
          <a:srcRect l="49888" t="73103" r="35180"/>
          <a:stretch/>
        </p:blipFill>
        <p:spPr>
          <a:xfrm>
            <a:off x="3949265" y="3022821"/>
            <a:ext cx="862149" cy="902037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555407" y="2355466"/>
            <a:ext cx="23565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محيط المربع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55406" y="3278797"/>
            <a:ext cx="23565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محيط المثلث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984824" y="5568873"/>
            <a:ext cx="26385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محيط النمط 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٣ + ٤ + ٣ = 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2"/>
          <a:srcRect l="18092" t="73103" r="19917"/>
          <a:stretch/>
        </p:blipFill>
        <p:spPr>
          <a:xfrm>
            <a:off x="3957936" y="4668500"/>
            <a:ext cx="3579223" cy="902037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4387789" y="5692564"/>
            <a:ext cx="2638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+ ١٤ = 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2"/>
          <a:srcRect l="65484" t="73103" r="19917"/>
          <a:stretch/>
        </p:blipFill>
        <p:spPr>
          <a:xfrm>
            <a:off x="3211711" y="4676806"/>
            <a:ext cx="842899" cy="902037"/>
          </a:xfrm>
          <a:prstGeom prst="rect">
            <a:avLst/>
          </a:prstGeom>
        </p:spPr>
      </p:pic>
      <p:sp>
        <p:nvSpPr>
          <p:cNvPr id="54" name="مربع نص 53"/>
          <p:cNvSpPr txBox="1"/>
          <p:nvPr/>
        </p:nvSpPr>
        <p:spPr>
          <a:xfrm>
            <a:off x="1442596" y="5692564"/>
            <a:ext cx="2638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+ ٤ = 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608413" y="4082448"/>
            <a:ext cx="18352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٩ </a:t>
            </a:r>
            <a:r>
              <a:rPr lang="ar-SA" sz="2800" b="1" dirty="0" smtClean="0">
                <a:solidFill>
                  <a:srgbClr val="C00000"/>
                </a:solidFill>
              </a:rPr>
              <a:t>مضلعات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50" grpId="0"/>
      <p:bldP spid="52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223" b="74724"/>
          <a:stretch/>
        </p:blipFill>
        <p:spPr>
          <a:xfrm>
            <a:off x="2318579" y="1076371"/>
            <a:ext cx="6293260" cy="79569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9499" y="1976343"/>
            <a:ext cx="7817401" cy="76953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3756" y="3982707"/>
            <a:ext cx="8823601" cy="711333"/>
          </a:xfrm>
          <a:prstGeom prst="rect">
            <a:avLst/>
          </a:prstGeom>
        </p:spPr>
      </p:pic>
      <p:sp>
        <p:nvSpPr>
          <p:cNvPr id="28" name="مثلث متساوي الساقين 27"/>
          <p:cNvSpPr/>
          <p:nvPr/>
        </p:nvSpPr>
        <p:spPr>
          <a:xfrm>
            <a:off x="8694680" y="2864939"/>
            <a:ext cx="685382" cy="57447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رابط 8"/>
          <p:cNvSpPr/>
          <p:nvPr/>
        </p:nvSpPr>
        <p:spPr>
          <a:xfrm>
            <a:off x="9380062" y="2866830"/>
            <a:ext cx="679248" cy="607010"/>
          </a:xfrm>
          <a:prstGeom prst="flowChartConnector">
            <a:avLst/>
          </a:prstGeom>
          <a:solidFill>
            <a:srgbClr val="ED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7540684" y="3017522"/>
            <a:ext cx="1071155" cy="404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ثلث متساوي الساقين 41"/>
          <p:cNvSpPr/>
          <p:nvPr/>
        </p:nvSpPr>
        <p:spPr>
          <a:xfrm>
            <a:off x="6097532" y="2864939"/>
            <a:ext cx="685382" cy="57447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خطط انسيابي: رابط 42"/>
          <p:cNvSpPr/>
          <p:nvPr/>
        </p:nvSpPr>
        <p:spPr>
          <a:xfrm>
            <a:off x="6782914" y="2866830"/>
            <a:ext cx="679248" cy="607010"/>
          </a:xfrm>
          <a:prstGeom prst="flowChartConnector">
            <a:avLst/>
          </a:prstGeom>
          <a:solidFill>
            <a:srgbClr val="ED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4943536" y="3017522"/>
            <a:ext cx="1071155" cy="404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ثلث متساوي الساقين 45"/>
          <p:cNvSpPr/>
          <p:nvPr/>
        </p:nvSpPr>
        <p:spPr>
          <a:xfrm>
            <a:off x="3525294" y="2864939"/>
            <a:ext cx="685382" cy="57447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خطط انسيابي: رابط 46"/>
          <p:cNvSpPr/>
          <p:nvPr/>
        </p:nvSpPr>
        <p:spPr>
          <a:xfrm>
            <a:off x="4210676" y="2866830"/>
            <a:ext cx="679248" cy="607010"/>
          </a:xfrm>
          <a:prstGeom prst="flowChartConnector">
            <a:avLst/>
          </a:prstGeom>
          <a:solidFill>
            <a:srgbClr val="ED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2371298" y="3017522"/>
            <a:ext cx="1071155" cy="404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9" y="4493185"/>
            <a:ext cx="2234846" cy="22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0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8" y="1569837"/>
            <a:ext cx="8015511" cy="49422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17577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7888069" y="5217577"/>
            <a:ext cx="989296" cy="4798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008511" y="5569151"/>
            <a:ext cx="1508226" cy="6943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20159"/>
          <a:stretch/>
        </p:blipFill>
        <p:spPr>
          <a:xfrm>
            <a:off x="9604404" y="2554531"/>
            <a:ext cx="2151799" cy="32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27" y="1976719"/>
            <a:ext cx="941450" cy="941450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10063689" y="2244175"/>
            <a:ext cx="1195691" cy="406538"/>
          </a:xfrm>
          <a:prstGeom prst="flowChartTermina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أســتعـد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46973" y="2138011"/>
            <a:ext cx="538496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يبلط قاسم أرض المطبخ كما في الشكل ، إذا وسع العمل مستعملاً النمط نفسه ، فماذا ستكون ألوان بلاط الصف التالي ؟ </a:t>
            </a:r>
            <a:endParaRPr lang="ar-SA" sz="2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41265" y="4090365"/>
            <a:ext cx="5493594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النمط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هو سلسلة من الأعداد أو الأشكال أو الرموز التي تتبع قاعدة معينة أو تصميماً معيناً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683" y="1954877"/>
            <a:ext cx="2581096" cy="163512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60" b="96851" l="4308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23" y="4155704"/>
            <a:ext cx="2016549" cy="2463293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5041265" y="5284728"/>
            <a:ext cx="5493594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وتحديد الأنماط الهندسية يمكن أن يساعدني على التوقع وحل المسائل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384" y="2654072"/>
            <a:ext cx="2808499" cy="339023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4" b="81106"/>
          <a:stretch/>
        </p:blipFill>
        <p:spPr>
          <a:xfrm>
            <a:off x="8418652" y="2417394"/>
            <a:ext cx="2943904" cy="73478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6249" y="1666197"/>
            <a:ext cx="7279943" cy="62826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811396" y="2817131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أبيض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141641" y="2809806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أزرق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188937" y="2809806"/>
            <a:ext cx="17903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الصف الأول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853696" y="2821294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أزرق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01895" y="2822265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أبيض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150805" y="3478003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أبيض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869224" y="3482166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أبيض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772512" y="3470317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أزرق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482552" y="3485689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أزرق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188937" y="3485688"/>
            <a:ext cx="17903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الصف الثاني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188936" y="4076134"/>
            <a:ext cx="2539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أكمل بالنمط نفسة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سهم منحني إلى اليمين 15"/>
          <p:cNvSpPr/>
          <p:nvPr/>
        </p:nvSpPr>
        <p:spPr>
          <a:xfrm>
            <a:off x="2379709" y="3040638"/>
            <a:ext cx="489481" cy="1394638"/>
          </a:xfrm>
          <a:prstGeom prst="curvedRightArrow">
            <a:avLst>
              <a:gd name="adj1" fmla="val 14153"/>
              <a:gd name="adj2" fmla="val 60760"/>
              <a:gd name="adj3" fmla="val 25000"/>
            </a:avLst>
          </a:prstGeom>
          <a:solidFill>
            <a:srgbClr val="ED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7" name="سهم منحني إلى اليمين 46"/>
          <p:cNvSpPr/>
          <p:nvPr/>
        </p:nvSpPr>
        <p:spPr>
          <a:xfrm>
            <a:off x="2339178" y="3716520"/>
            <a:ext cx="489481" cy="1394638"/>
          </a:xfrm>
          <a:prstGeom prst="curvedRightArrow">
            <a:avLst>
              <a:gd name="adj1" fmla="val 14153"/>
              <a:gd name="adj2" fmla="val 60760"/>
              <a:gd name="adj3" fmla="val 25000"/>
            </a:avLst>
          </a:prstGeom>
          <a:solidFill>
            <a:srgbClr val="ED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" b="84665"/>
          <a:stretch/>
        </p:blipFill>
        <p:spPr>
          <a:xfrm>
            <a:off x="5661865" y="4608578"/>
            <a:ext cx="5700691" cy="600169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4868091" y="5367462"/>
            <a:ext cx="646758" cy="615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4228924" y="5359558"/>
            <a:ext cx="646758" cy="61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3580872" y="5366237"/>
            <a:ext cx="646758" cy="615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2945247" y="5359558"/>
            <a:ext cx="646758" cy="61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/>
          <p:cNvSpPr txBox="1"/>
          <p:nvPr/>
        </p:nvSpPr>
        <p:spPr>
          <a:xfrm>
            <a:off x="9513063" y="5436388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أبيض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8418652" y="5436387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أزرق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277508" y="5430383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أزرق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341249" y="5436386"/>
            <a:ext cx="75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أبيض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16" grpId="0" animBg="1"/>
      <p:bldP spid="47" grpId="0" animBg="1"/>
      <p:bldP spid="19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" b="83419"/>
          <a:stretch/>
        </p:blipFill>
        <p:spPr>
          <a:xfrm>
            <a:off x="2793617" y="1033633"/>
            <a:ext cx="5760531" cy="5969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 b="68177"/>
          <a:stretch/>
        </p:blipFill>
        <p:spPr>
          <a:xfrm>
            <a:off x="1957959" y="1966317"/>
            <a:ext cx="8688293" cy="132392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4730" y="3598611"/>
            <a:ext cx="7096250" cy="144559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0191026" y="4902719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7564920" y="3703457"/>
            <a:ext cx="3571607" cy="11840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596" b="84448" l="23323" r="74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19810" r="25218" b="15302"/>
          <a:stretch/>
        </p:blipFill>
        <p:spPr>
          <a:xfrm>
            <a:off x="10909826" y="2351050"/>
            <a:ext cx="947479" cy="1228837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9402186" y="4896173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613346" y="4902719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758347" y="4891429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6897484" y="4902719"/>
            <a:ext cx="4518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6088020" y="4902719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5243216" y="4902719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443316" y="4891428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5732" l="100" r="12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19" b="83953"/>
          <a:stretch/>
        </p:blipFill>
        <p:spPr>
          <a:xfrm>
            <a:off x="3116881" y="3715890"/>
            <a:ext cx="1478734" cy="118718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35" b="10125" l="0" r="8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252" b="90005"/>
          <a:stretch/>
        </p:blipFill>
        <p:spPr>
          <a:xfrm>
            <a:off x="2713746" y="4142791"/>
            <a:ext cx="774020" cy="733043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02" l="0" r="12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675" b="89649"/>
          <a:stretch/>
        </p:blipFill>
        <p:spPr>
          <a:xfrm>
            <a:off x="1503323" y="4103123"/>
            <a:ext cx="1451803" cy="779600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3648239" y="4895962"/>
            <a:ext cx="4331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2777143" y="4902719"/>
            <a:ext cx="5313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1923174" y="4903799"/>
            <a:ext cx="554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083813" y="3264627"/>
            <a:ext cx="8326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النمط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28" name="سهم لأعلى 27"/>
          <p:cNvSpPr/>
          <p:nvPr/>
        </p:nvSpPr>
        <p:spPr>
          <a:xfrm rot="10800000">
            <a:off x="8642319" y="3529195"/>
            <a:ext cx="311231" cy="5225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سهم لأعلى 66"/>
          <p:cNvSpPr/>
          <p:nvPr/>
        </p:nvSpPr>
        <p:spPr>
          <a:xfrm rot="10800000">
            <a:off x="5381037" y="3529195"/>
            <a:ext cx="311231" cy="5225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سهم لأعلى 67"/>
          <p:cNvSpPr/>
          <p:nvPr/>
        </p:nvSpPr>
        <p:spPr>
          <a:xfrm rot="10800000">
            <a:off x="2070976" y="3524430"/>
            <a:ext cx="311231" cy="5225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3466497" y="5729909"/>
            <a:ext cx="57745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أحتاج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حمراء لتوسعة النمط 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مضلعاً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  <p:bldP spid="55" grpId="1" animBg="1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26" grpId="0"/>
      <p:bldP spid="28" grpId="0" animBg="1"/>
      <p:bldP spid="67" grpId="0" animBg="1"/>
      <p:bldP spid="68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506788" y="1951207"/>
            <a:ext cx="20867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النمط وأوسعه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5559" y="2492982"/>
            <a:ext cx="4453363" cy="165320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4518" y="4513997"/>
            <a:ext cx="5177755" cy="1638985"/>
          </a:xfrm>
          <a:prstGeom prst="rect">
            <a:avLst/>
          </a:prstGeom>
        </p:spPr>
      </p:pic>
      <p:sp>
        <p:nvSpPr>
          <p:cNvPr id="35" name="مستطيل مستدير الزوايا 34"/>
          <p:cNvSpPr/>
          <p:nvPr/>
        </p:nvSpPr>
        <p:spPr>
          <a:xfrm>
            <a:off x="7819563" y="2970488"/>
            <a:ext cx="1956744" cy="118400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4"/>
          <a:srcRect r="56039"/>
          <a:stretch/>
        </p:blipFill>
        <p:spPr>
          <a:xfrm>
            <a:off x="4063992" y="2492569"/>
            <a:ext cx="1957764" cy="1653209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452984" y="3158708"/>
            <a:ext cx="26835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النمط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مثلثان كبيران ثم مثلث صغير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5"/>
          <a:srcRect l="53359" r="32232"/>
          <a:stretch/>
        </p:blipFill>
        <p:spPr>
          <a:xfrm>
            <a:off x="5495109" y="4515293"/>
            <a:ext cx="746102" cy="1638985"/>
          </a:xfrm>
          <a:prstGeom prst="rect">
            <a:avLst/>
          </a:prstGeom>
        </p:spPr>
      </p:pic>
      <p:sp>
        <p:nvSpPr>
          <p:cNvPr id="46" name="مستطيل مستدير الزوايا 45"/>
          <p:cNvSpPr/>
          <p:nvPr/>
        </p:nvSpPr>
        <p:spPr>
          <a:xfrm>
            <a:off x="8870485" y="4969179"/>
            <a:ext cx="1764392" cy="118400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1820680" y="5134866"/>
            <a:ext cx="30819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النمط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دائرة ورباعي كبير ثم دائرة ورباعي صغير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7" b="89471"/>
          <a:stretch/>
        </p:blipFill>
        <p:spPr>
          <a:xfrm>
            <a:off x="2800779" y="4634822"/>
            <a:ext cx="3568708" cy="67163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3"/>
          <a:srcRect r="1822"/>
          <a:stretch/>
        </p:blipFill>
        <p:spPr>
          <a:xfrm>
            <a:off x="1228778" y="3853088"/>
            <a:ext cx="5116654" cy="698400"/>
          </a:xfrm>
          <a:prstGeom prst="rect">
            <a:avLst/>
          </a:prstGeom>
        </p:spPr>
      </p:pic>
      <p:sp>
        <p:nvSpPr>
          <p:cNvPr id="38" name="مستطيل مستدير الزوايا 3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125097" y="1951207"/>
            <a:ext cx="14684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اطبق النمط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6"/>
          <a:srcRect b="40580"/>
          <a:stretch/>
        </p:blipFill>
        <p:spPr>
          <a:xfrm>
            <a:off x="4515287" y="2522557"/>
            <a:ext cx="5856601" cy="132182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/>
          <a:srcRect r="1822"/>
          <a:stretch/>
        </p:blipFill>
        <p:spPr>
          <a:xfrm>
            <a:off x="6360379" y="3853088"/>
            <a:ext cx="5116654" cy="69840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3"/>
          <a:srcRect r="1822"/>
          <a:stretch/>
        </p:blipFill>
        <p:spPr>
          <a:xfrm>
            <a:off x="6356359" y="4623229"/>
            <a:ext cx="5116654" cy="698400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0531214" y="3836475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8057984" y="3846942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369109" y="3876700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2916054" y="3863621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10525996" y="4633362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8057253" y="4633362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5380202" y="4691878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2825895" y="4660568"/>
            <a:ext cx="961210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4877170" y="5791057"/>
            <a:ext cx="29062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مثلثاً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b="33792"/>
          <a:stretch/>
        </p:blipFill>
        <p:spPr>
          <a:xfrm>
            <a:off x="4547365" y="2402761"/>
            <a:ext cx="5830801" cy="2007988"/>
          </a:xfrm>
          <a:prstGeom prst="rect">
            <a:avLst/>
          </a:prstGeom>
        </p:spPr>
      </p:pic>
      <p:sp>
        <p:nvSpPr>
          <p:cNvPr id="38" name="مستطيل مستدير الزوايا 3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125097" y="1951207"/>
            <a:ext cx="14684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اطبق النمط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2"/>
          <a:srcRect t="67795" r="5153"/>
          <a:stretch/>
        </p:blipFill>
        <p:spPr>
          <a:xfrm>
            <a:off x="7597406" y="4520585"/>
            <a:ext cx="3992272" cy="70509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2"/>
          <a:srcRect t="67795" r="5153"/>
          <a:stretch/>
        </p:blipFill>
        <p:spPr>
          <a:xfrm>
            <a:off x="3590187" y="4520585"/>
            <a:ext cx="3992272" cy="705097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2"/>
          <a:srcRect l="47333" t="67795" r="5153"/>
          <a:stretch/>
        </p:blipFill>
        <p:spPr>
          <a:xfrm>
            <a:off x="1631729" y="4515542"/>
            <a:ext cx="1999959" cy="705097"/>
          </a:xfrm>
          <a:prstGeom prst="rect">
            <a:avLst/>
          </a:prstGeom>
        </p:spPr>
      </p:pic>
      <p:sp>
        <p:nvSpPr>
          <p:cNvPr id="41" name="مستطيل مستدير الزوايا 40"/>
          <p:cNvSpPr/>
          <p:nvPr/>
        </p:nvSpPr>
        <p:spPr>
          <a:xfrm>
            <a:off x="9563804" y="4485604"/>
            <a:ext cx="639425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7597406" y="4485604"/>
            <a:ext cx="639425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5586034" y="4482153"/>
            <a:ext cx="639425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3594282" y="4482153"/>
            <a:ext cx="639425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1608576" y="4482153"/>
            <a:ext cx="639425" cy="69657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6046936" y="5654706"/>
            <a:ext cx="15580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مضلعاً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مستطيل مستدير الزوايا 37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2183236" y="4558050"/>
            <a:ext cx="8188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 ، الدائرة الكبيرة تمثل بالرمز أ والدائرة الصغيرة تمثل بالرمز ب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488" y="2881594"/>
            <a:ext cx="9172262" cy="11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8797935" y="1076371"/>
            <a:ext cx="2338592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الأنماط الهندسية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437670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514158" y="1840162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400800" y="1862711"/>
            <a:ext cx="21133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النمط وأوسعه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8662" y="2664580"/>
            <a:ext cx="5086135" cy="176156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365" y="4537858"/>
            <a:ext cx="4825432" cy="1874687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8115608" y="3650277"/>
            <a:ext cx="2256279" cy="78457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2"/>
          <a:srcRect t="57433" r="55088"/>
          <a:stretch/>
        </p:blipFill>
        <p:spPr>
          <a:xfrm>
            <a:off x="3520715" y="3684612"/>
            <a:ext cx="2284280" cy="749843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8284534" y="5420553"/>
            <a:ext cx="2256279" cy="99199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3"/>
          <a:srcRect t="42568" r="53327"/>
          <a:stretch/>
        </p:blipFill>
        <p:spPr>
          <a:xfrm>
            <a:off x="3861975" y="5335865"/>
            <a:ext cx="2252172" cy="10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460</Words>
  <Application>Microsoft Office PowerPoint</Application>
  <PresentationFormat>شاشة عريضة</PresentationFormat>
  <Paragraphs>163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218</cp:revision>
  <dcterms:created xsi:type="dcterms:W3CDTF">2022-12-02T21:48:32Z</dcterms:created>
  <dcterms:modified xsi:type="dcterms:W3CDTF">2023-04-04T08:31:24Z</dcterms:modified>
</cp:coreProperties>
</file>