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14" r:id="rId2"/>
    <p:sldId id="487" r:id="rId3"/>
    <p:sldId id="317" r:id="rId4"/>
    <p:sldId id="315" r:id="rId5"/>
    <p:sldId id="318" r:id="rId6"/>
    <p:sldId id="474" r:id="rId7"/>
    <p:sldId id="320" r:id="rId8"/>
    <p:sldId id="346" r:id="rId9"/>
    <p:sldId id="347" r:id="rId10"/>
    <p:sldId id="348" r:id="rId11"/>
    <p:sldId id="479" r:id="rId12"/>
    <p:sldId id="485" r:id="rId13"/>
    <p:sldId id="486" r:id="rId14"/>
    <p:sldId id="450" r:id="rId15"/>
    <p:sldId id="451" r:id="rId16"/>
    <p:sldId id="473" r:id="rId17"/>
    <p:sldId id="452" r:id="rId18"/>
  </p:sldIdLst>
  <p:sldSz cx="18288000" cy="10287000"/>
  <p:notesSz cx="6858000" cy="9144000"/>
  <p:embeddedFontLst>
    <p:embeddedFont>
      <p:font typeface="맑은 고딕" pitchFamily="34" charset="-127"/>
      <p:regular r:id="rId20"/>
      <p:bold r:id="rId21"/>
    </p:embeddedFont>
    <p:embeddedFont>
      <p:font typeface="Segoe UI Semibold" pitchFamily="34" charset="0"/>
      <p:bold r:id="rId22"/>
      <p:boldItalic r:id="rId23"/>
    </p:embeddedFont>
    <p:embeddedFont>
      <p:font typeface="Sakkal Majalla" pitchFamily="2" charset="-78"/>
      <p:regular r:id="rId24"/>
      <p:bold r:id="rId25"/>
    </p:embeddedFont>
    <p:embeddedFont>
      <p:font typeface="Arabic Typesetting" pitchFamily="66" charset="-78"/>
      <p:regular r:id="rId26"/>
    </p:embeddedFont>
    <p:embeddedFont>
      <p:font typeface="PT Bold Heading" charset="-78"/>
      <p:regular r:id="rId27"/>
    </p:embeddedFont>
    <p:embeddedFont>
      <p:font typeface="宋体" pitchFamily="2" charset="-122"/>
      <p:regular r:id="rId28"/>
    </p:embeddedFont>
    <p:embeddedFont>
      <p:font typeface="微软雅黑" pitchFamily="34" charset="-122"/>
      <p:regular r:id="rId29"/>
      <p:bold r:id="rId30"/>
    </p:embeddedFont>
    <p:embeddedFont>
      <p:font typeface="Arial Rounded MT Bold" pitchFamily="34" charset="0"/>
      <p:regular r:id="rId31"/>
    </p:embeddedFont>
    <p:embeddedFont>
      <p:font typeface="Tw Cen MT" pitchFamily="34" charset="0"/>
      <p:regular r:id="rId32"/>
      <p:bold r:id="rId33"/>
      <p:italic r:id="rId34"/>
      <p:boldItalic r:id="rId35"/>
    </p:embeddedFont>
    <p:embeddedFont>
      <p:font typeface="DecoType Naskh" charset="-78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Algerian" pitchFamily="82" charset="0"/>
      <p:regular r:id="rId41"/>
    </p:embeddedFont>
    <p:embeddedFont>
      <p:font typeface="Century Gothic" pitchFamily="34" charset="0"/>
      <p:regular r:id="rId42"/>
      <p:bold r:id="rId43"/>
      <p:italic r:id="rId44"/>
      <p:boldItalic r:id="rId45"/>
    </p:embeddedFont>
    <p:embeddedFont>
      <p:font typeface="PT Simple Bold Ruled" charset="-78"/>
      <p:regular r:id="rId46"/>
    </p:embeddedFont>
    <p:embeddedFont>
      <p:font typeface="Calibri Light" pitchFamily="34" charset="0"/>
      <p:regular r:id="rId47"/>
      <p:italic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6600"/>
    <a:srgbClr val="0000FF"/>
    <a:srgbClr val="009900"/>
    <a:srgbClr val="FE4C5D"/>
    <a:srgbClr val="FF9900"/>
    <a:srgbClr val="C09200"/>
    <a:srgbClr val="6666FF"/>
    <a:srgbClr val="CFEDD7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40" d="100"/>
          <a:sy n="40" d="100"/>
        </p:scale>
        <p:origin x="-111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17/09/1444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202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gi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jpeg"/><Relationship Id="rId3" Type="http://schemas.openxmlformats.org/officeDocument/2006/relationships/image" Target="../media/image73.png"/><Relationship Id="rId12" Type="http://schemas.openxmlformats.org/officeDocument/2006/relationships/image" Target="../media/image76.gif"/><Relationship Id="rId2" Type="http://schemas.openxmlformats.org/officeDocument/2006/relationships/audio" Target="../media/audio2.wav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67.png"/><Relationship Id="rId5" Type="http://schemas.openxmlformats.org/officeDocument/2006/relationships/image" Target="../media/image75.png"/><Relationship Id="rId15" Type="http://schemas.openxmlformats.org/officeDocument/2006/relationships/image" Target="../media/image79.png"/><Relationship Id="rId10" Type="http://schemas.openxmlformats.org/officeDocument/2006/relationships/image" Target="../media/image66.png"/><Relationship Id="rId4" Type="http://schemas.openxmlformats.org/officeDocument/2006/relationships/image" Target="../media/image74.gif"/><Relationship Id="rId9" Type="http://schemas.openxmlformats.org/officeDocument/2006/relationships/image" Target="../media/image2.svg"/><Relationship Id="rId1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jpeg"/><Relationship Id="rId3" Type="http://schemas.openxmlformats.org/officeDocument/2006/relationships/image" Target="../media/image81.png"/><Relationship Id="rId12" Type="http://schemas.openxmlformats.org/officeDocument/2006/relationships/image" Target="../media/image7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67.png"/><Relationship Id="rId5" Type="http://schemas.openxmlformats.org/officeDocument/2006/relationships/image" Target="../media/image75.png"/><Relationship Id="rId10" Type="http://schemas.openxmlformats.org/officeDocument/2006/relationships/image" Target="../media/image66.png"/><Relationship Id="rId4" Type="http://schemas.openxmlformats.org/officeDocument/2006/relationships/image" Target="../media/image74.gif"/><Relationship Id="rId9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jpeg"/><Relationship Id="rId3" Type="http://schemas.openxmlformats.org/officeDocument/2006/relationships/image" Target="../media/image81.png"/><Relationship Id="rId12" Type="http://schemas.openxmlformats.org/officeDocument/2006/relationships/image" Target="../media/image7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67.png"/><Relationship Id="rId5" Type="http://schemas.openxmlformats.org/officeDocument/2006/relationships/image" Target="../media/image75.png"/><Relationship Id="rId10" Type="http://schemas.openxmlformats.org/officeDocument/2006/relationships/image" Target="../media/image66.png"/><Relationship Id="rId4" Type="http://schemas.openxmlformats.org/officeDocument/2006/relationships/image" Target="../media/image74.gif"/><Relationship Id="rId9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7.png"/><Relationship Id="rId18" Type="http://schemas.openxmlformats.org/officeDocument/2006/relationships/image" Target="../media/image90.png"/><Relationship Id="rId3" Type="http://schemas.openxmlformats.org/officeDocument/2006/relationships/slideLayout" Target="../slideLayouts/slideLayout17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86.png"/><Relationship Id="rId17" Type="http://schemas.microsoft.com/office/2007/relationships/hdphoto" Target="../media/hdphoto10.wdp"/><Relationship Id="rId2" Type="http://schemas.openxmlformats.org/officeDocument/2006/relationships/video" Target="../media/media3.mp4"/><Relationship Id="rId16" Type="http://schemas.openxmlformats.org/officeDocument/2006/relationships/image" Target="../media/image89.png"/><Relationship Id="rId20" Type="http://schemas.openxmlformats.org/officeDocument/2006/relationships/image" Target="../media/image92.png"/><Relationship Id="rId1" Type="http://schemas.microsoft.com/office/2007/relationships/media" Target="../media/media3.mp4"/><Relationship Id="rId11" Type="http://schemas.openxmlformats.org/officeDocument/2006/relationships/image" Target="../media/image85.png"/><Relationship Id="rId5" Type="http://schemas.openxmlformats.org/officeDocument/2006/relationships/image" Target="../media/image82.png"/><Relationship Id="rId15" Type="http://schemas.openxmlformats.org/officeDocument/2006/relationships/image" Target="../media/image10.png"/><Relationship Id="rId10" Type="http://schemas.openxmlformats.org/officeDocument/2006/relationships/image" Target="../media/image84.jpeg"/><Relationship Id="rId19" Type="http://schemas.openxmlformats.org/officeDocument/2006/relationships/image" Target="../media/image9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3.jpeg"/><Relationship Id="rId14" Type="http://schemas.openxmlformats.org/officeDocument/2006/relationships/image" Target="../media/image88.png"/><Relationship Id="rId22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gif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gif"/><Relationship Id="rId3" Type="http://schemas.openxmlformats.org/officeDocument/2006/relationships/image" Target="../media/image98.png"/><Relationship Id="rId7" Type="http://schemas.openxmlformats.org/officeDocument/2006/relationships/image" Target="../media/image10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gif"/><Relationship Id="rId5" Type="http://schemas.openxmlformats.org/officeDocument/2006/relationships/image" Target="../media/image100.gif"/><Relationship Id="rId4" Type="http://schemas.openxmlformats.org/officeDocument/2006/relationships/image" Target="../media/image99.jpg"/><Relationship Id="rId9" Type="http://schemas.openxmlformats.org/officeDocument/2006/relationships/image" Target="../media/image104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12" Type="http://schemas.openxmlformats.org/officeDocument/2006/relationships/image" Target="../media/image1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7.png"/><Relationship Id="rId11" Type="http://schemas.openxmlformats.org/officeDocument/2006/relationships/image" Target="../media/image110.gif"/><Relationship Id="rId5" Type="http://schemas.openxmlformats.org/officeDocument/2006/relationships/image" Target="../media/image106.gif"/><Relationship Id="rId10" Type="http://schemas.openxmlformats.org/officeDocument/2006/relationships/image" Target="../media/image8.gif"/><Relationship Id="rId4" Type="http://schemas.openxmlformats.org/officeDocument/2006/relationships/image" Target="../media/image12.png"/><Relationship Id="rId9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18" Type="http://schemas.openxmlformats.org/officeDocument/2006/relationships/image" Target="../media/image38.gif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1.jpeg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0.jpeg"/><Relationship Id="rId29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image" Target="../media/image44.png"/><Relationship Id="rId32" Type="http://schemas.openxmlformats.org/officeDocument/2006/relationships/image" Target="../media/image29.png"/><Relationship Id="rId5" Type="http://schemas.microsoft.com/office/2007/relationships/hdphoto" Target="../media/hdphoto2.wdp"/><Relationship Id="rId15" Type="http://schemas.openxmlformats.org/officeDocument/2006/relationships/image" Target="../media/image36.png"/><Relationship Id="rId23" Type="http://schemas.openxmlformats.org/officeDocument/2006/relationships/image" Target="../media/image43.jpeg"/><Relationship Id="rId28" Type="http://schemas.openxmlformats.org/officeDocument/2006/relationships/image" Target="../media/image48.png"/><Relationship Id="rId10" Type="http://schemas.microsoft.com/office/2007/relationships/hdphoto" Target="../media/hdphoto4.wdp"/><Relationship Id="rId19" Type="http://schemas.openxmlformats.org/officeDocument/2006/relationships/image" Target="../media/image39.gif"/><Relationship Id="rId31" Type="http://schemas.openxmlformats.org/officeDocument/2006/relationships/image" Target="../media/image51.gif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microsoft.com/office/2007/relationships/hdphoto" Target="../media/hdphoto6.wdp"/><Relationship Id="rId22" Type="http://schemas.openxmlformats.org/officeDocument/2006/relationships/image" Target="../media/image42.png"/><Relationship Id="rId27" Type="http://schemas.openxmlformats.org/officeDocument/2006/relationships/image" Target="../media/image47.jpeg"/><Relationship Id="rId30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image" Target="../media/image52.gif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18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10" Type="http://schemas.openxmlformats.org/officeDocument/2006/relationships/tags" Target="../tags/tag13.xml"/><Relationship Id="rId19" Type="http://schemas.openxmlformats.org/officeDocument/2006/relationships/image" Target="../media/image53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microsoft.com/office/2007/relationships/hdphoto" Target="../media/hdphoto8.wdp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gi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12">
            <a:extLst>
              <a:ext uri="{FF2B5EF4-FFF2-40B4-BE49-F238E27FC236}">
                <a16:creationId xmlns:lc="http://schemas.openxmlformats.org/drawingml/2006/lockedCanvas" xmlns=""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8208402" cy="102870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600200" y="1771428"/>
            <a:ext cx="14433852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50" y="15915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1285056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1929200"/>
            <a:ext cx="16282848" cy="78700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-304803" y="-190500"/>
            <a:ext cx="10973153" cy="2636541"/>
            <a:chOff x="-304803" y="-190500"/>
            <a:chExt cx="10973153" cy="2636541"/>
          </a:xfrm>
        </p:grpSpPr>
        <p:grpSp>
          <p:nvGrpSpPr>
            <p:cNvPr id="42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937710" y="125113"/>
              <a:ext cx="9730640" cy="1762837"/>
              <a:chOff x="-2270901" y="70247"/>
              <a:chExt cx="10089695" cy="1824923"/>
            </a:xfrm>
          </p:grpSpPr>
          <p:sp>
            <p:nvSpPr>
              <p:cNvPr id="43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901" y="70247"/>
                <a:ext cx="1008969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233304" y="539813"/>
                <a:ext cx="7370695" cy="76467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6-  8  </a:t>
                </a:r>
                <a:r>
                  <a:rPr lang="ar-SA" sz="48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تكوين الاعداد 10, 11 , 12</a:t>
                </a:r>
                <a:endParaRPr lang="ar-SA" sz="48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126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29-5-1443هـ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531" y="4609972"/>
            <a:ext cx="7773748" cy="3317666"/>
          </a:xfrm>
          <a:prstGeom prst="rect">
            <a:avLst/>
          </a:prstGeom>
          <a:ln w="114300" cap="sq" cmpd="thickThin">
            <a:solidFill>
              <a:schemeClr val="tx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0" y="3684600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مربع نص 13"/>
          <p:cNvSpPr txBox="1"/>
          <p:nvPr/>
        </p:nvSpPr>
        <p:spPr>
          <a:xfrm>
            <a:off x="11811000" y="3612802"/>
            <a:ext cx="342900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 +6 = 10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3" name="مربع نص 12"/>
          <p:cNvSpPr txBox="1"/>
          <p:nvPr/>
        </p:nvSpPr>
        <p:spPr>
          <a:xfrm>
            <a:off x="9220200" y="2781300"/>
            <a:ext cx="7696200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1/ اقراء جملة الجمع الأولى في الصورة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4" name="مربع نص 53"/>
          <p:cNvSpPr txBox="1"/>
          <p:nvPr/>
        </p:nvSpPr>
        <p:spPr>
          <a:xfrm>
            <a:off x="10782084" y="6896100"/>
            <a:ext cx="5410200" cy="6924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نعم يمكن ذلك 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5" name="مربع نص 12"/>
          <p:cNvSpPr txBox="1"/>
          <p:nvPr/>
        </p:nvSpPr>
        <p:spPr>
          <a:xfrm>
            <a:off x="9448800" y="4505444"/>
            <a:ext cx="7545523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2/ أي تكوين  الاعداد  تمثل الجملة الرياضية السابقة؟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6" name="مربع نص 13"/>
          <p:cNvSpPr txBox="1"/>
          <p:nvPr/>
        </p:nvSpPr>
        <p:spPr>
          <a:xfrm>
            <a:off x="11660138" y="5123092"/>
            <a:ext cx="33275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تكوين العدد 10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57" name="مربع نص 12"/>
          <p:cNvSpPr txBox="1"/>
          <p:nvPr/>
        </p:nvSpPr>
        <p:spPr>
          <a:xfrm>
            <a:off x="9906000" y="5877044"/>
            <a:ext cx="7162369" cy="561856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3/ هل يمكن ان احصل على ناتج الجمع 4 بطريقة أخرى؟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21" name="Picture 4" descr="Spelling - Word Clouds: HV ELA S1 0109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117" y="8017366"/>
            <a:ext cx="2978145" cy="197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قصيدة أخْلَاقٌ كَرِيمَةٌ | World Languages - Quizizz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195" y="380785"/>
            <a:ext cx="2488121" cy="24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CÁLCULO MENTAL - fundacioncis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49" y="2446041"/>
            <a:ext cx="1675899" cy="231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92963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3" t="44690" r="41126" b="17245"/>
          <a:stretch/>
        </p:blipFill>
        <p:spPr bwMode="auto">
          <a:xfrm>
            <a:off x="5410200" y="3086100"/>
            <a:ext cx="7205959" cy="66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649" y="1028700"/>
            <a:ext cx="2823995" cy="2823995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-733338" y="8688"/>
            <a:ext cx="8429235" cy="2086812"/>
            <a:chOff x="-304803" y="-190500"/>
            <a:chExt cx="8502635" cy="2636541"/>
          </a:xfrm>
        </p:grpSpPr>
        <p:grpSp>
          <p:nvGrpSpPr>
            <p:cNvPr id="43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935602" y="141852"/>
              <a:ext cx="7262230" cy="1630275"/>
              <a:chOff x="-2273086" y="87577"/>
              <a:chExt cx="7530200" cy="1687693"/>
            </a:xfrm>
          </p:grpSpPr>
          <p:sp>
            <p:nvSpPr>
              <p:cNvPr id="48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3086" y="87577"/>
                <a:ext cx="7530200" cy="1394156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2000" endA="300" endPos="35000" dir="5400000" sy="-100000" algn="bl" rotWithShape="0"/>
              </a:effectLst>
            </p:spPr>
          </p:sp>
          <p:sp>
            <p:nvSpPr>
              <p:cNvPr id="49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052877" y="487112"/>
                <a:ext cx="7150909" cy="128815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/>
                <a:r>
                  <a:rPr lang="ar-SA" sz="3200" spc="-84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6-  </a:t>
                </a:r>
                <a:r>
                  <a:rPr lang="ar-SA" sz="32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8</a:t>
                </a:r>
                <a:r>
                  <a:rPr lang="ar-SA" sz="32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تكوين الاعداد 10 , 11, 12</a:t>
                </a:r>
                <a:endParaRPr lang="ar-SA" sz="32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  <a:p>
                <a:pPr algn="r"/>
                <a:endParaRPr lang="ar-SA" sz="3200" spc="-56" dirty="0"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4" name="Google Shape;181;p29"/>
            <p:cNvPicPr preferRelativeResize="0"/>
            <p:nvPr/>
          </p:nvPicPr>
          <p:blipFill rotWithShape="1">
            <a:blip r:embed="rId10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182;p29"/>
            <p:cNvPicPr preferRelativeResize="0"/>
            <p:nvPr/>
          </p:nvPicPr>
          <p:blipFill rotWithShape="1">
            <a:blip r:embed="rId11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846829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PT Bold Heading" pitchFamily="2" charset="-78"/>
                </a:rPr>
                <a:t>ص 130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594074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PT Bold Heading" pitchFamily="2" charset="-78"/>
                </a:rPr>
                <a:t>1-6-1443هـ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534400" y="952500"/>
            <a:ext cx="8428217" cy="16002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79" name="فيلم" descr="فيلم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flipH="1">
            <a:off x="8367744" y="110573"/>
            <a:ext cx="881801" cy="162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13">
            <a:extLst/>
          </a:blip>
          <a:srcRect l="23664" t="9889" r="32159" b="21906"/>
          <a:stretch>
            <a:fillRect/>
          </a:stretch>
        </p:blipFill>
        <p:spPr>
          <a:xfrm>
            <a:off x="16361961" y="781556"/>
            <a:ext cx="1255044" cy="136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2" name="مستطيل 135"/>
          <p:cNvSpPr txBox="1"/>
          <p:nvPr/>
        </p:nvSpPr>
        <p:spPr>
          <a:xfrm>
            <a:off x="10820400" y="4112795"/>
            <a:ext cx="19562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8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10142281" y="41529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2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64" name="مستطيل 135"/>
          <p:cNvSpPr txBox="1"/>
          <p:nvPr/>
        </p:nvSpPr>
        <p:spPr>
          <a:xfrm>
            <a:off x="7467600" y="4152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5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6560881" y="41529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5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1035855" y="6591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9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67" name="مستطيل 135"/>
          <p:cNvSpPr txBox="1"/>
          <p:nvPr/>
        </p:nvSpPr>
        <p:spPr>
          <a:xfrm>
            <a:off x="10142281" y="65913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2</a:t>
            </a:r>
            <a:endParaRPr sz="6600" b="1" dirty="0">
              <a:solidFill>
                <a:srgbClr val="FFFF00"/>
              </a:solidFill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8839200" y="678240"/>
            <a:ext cx="7493783" cy="1569660"/>
            <a:chOff x="9178257" y="678240"/>
            <a:chExt cx="7493783" cy="1569660"/>
          </a:xfrm>
        </p:grpSpPr>
        <p:sp>
          <p:nvSpPr>
            <p:cNvPr id="41" name="أكمل الأعداد الناقصة"/>
            <p:cNvSpPr txBox="1"/>
            <p:nvPr/>
          </p:nvSpPr>
          <p:spPr>
            <a:xfrm>
              <a:off x="9178257" y="1265988"/>
              <a:ext cx="7493783" cy="9819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>
              <a:normAutofit/>
            </a:bodyPr>
            <a:lstStyle>
              <a:lvl1pPr algn="ctr" defTabSz="227837">
                <a:defRPr sz="5460">
                  <a:solidFill>
                    <a:srgbClr val="BC1D65"/>
                  </a:solidFill>
                  <a:latin typeface="GE Dinar One Medium"/>
                  <a:ea typeface="GE Dinar One Medium"/>
                  <a:cs typeface="GE Dinar One Medium"/>
                  <a:sym typeface="GE Dinar One Medium"/>
                </a:defRPr>
              </a:lvl1pPr>
            </a:lstStyle>
            <a:p>
              <a:pPr rtl="0">
                <a:defRPr/>
              </a:pP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أستعمل قطع العد             وضعها في مجموعتين لتكون الاعداد </a:t>
              </a:r>
              <a:r>
                <a:rPr lang="ar-SA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10</a:t>
              </a: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, </a:t>
              </a:r>
              <a:r>
                <a:rPr lang="ar-SA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11</a:t>
              </a: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, </a:t>
              </a:r>
              <a:r>
                <a:rPr lang="ar-SA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12</a:t>
              </a: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 ثم لون واكتب الاعداد</a:t>
              </a:r>
              <a:endParaRPr sz="96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" name="مستطيل 2"/>
            <p:cNvSpPr/>
            <p:nvPr/>
          </p:nvSpPr>
          <p:spPr>
            <a:xfrm>
              <a:off x="12759657" y="67824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13216857" y="67824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/>
            </a:p>
          </p:txBody>
        </p:sp>
      </p:grpSp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0887600" y="42291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749455" y="43053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مستطيل 135"/>
          <p:cNvSpPr txBox="1"/>
          <p:nvPr/>
        </p:nvSpPr>
        <p:spPr>
          <a:xfrm>
            <a:off x="8839201" y="4084602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10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387255" y="43053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شكل بيضاوي 51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6172200" y="43053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0777800" y="66675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شكل بيضاوي 5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829800" y="66675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5257800" y="4076700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10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8915400" y="6523002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11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7530655" y="6583398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3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71" name="مستطيل 135"/>
          <p:cNvSpPr txBox="1"/>
          <p:nvPr/>
        </p:nvSpPr>
        <p:spPr>
          <a:xfrm>
            <a:off x="6637081" y="6583398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8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72" name="شكل بيضاوي 71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272600" y="6659598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شكل بيضاوي 7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6324600" y="6659598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مستطيل 135"/>
          <p:cNvSpPr txBox="1"/>
          <p:nvPr/>
        </p:nvSpPr>
        <p:spPr>
          <a:xfrm>
            <a:off x="5410200" y="6515100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11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75" name="مستطيل 135"/>
          <p:cNvSpPr txBox="1"/>
          <p:nvPr/>
        </p:nvSpPr>
        <p:spPr>
          <a:xfrm>
            <a:off x="10959655" y="89895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4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10066081" y="8989595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8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77" name="شكل بيضاوي 7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0863000" y="91431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شكل بيضاوي 7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753600" y="91431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مستطيل 135"/>
          <p:cNvSpPr txBox="1"/>
          <p:nvPr/>
        </p:nvSpPr>
        <p:spPr>
          <a:xfrm>
            <a:off x="8686800" y="9037602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12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80" name="مستطيل 135"/>
          <p:cNvSpPr txBox="1"/>
          <p:nvPr/>
        </p:nvSpPr>
        <p:spPr>
          <a:xfrm>
            <a:off x="7606855" y="9021798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7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81" name="مستطيل 135"/>
          <p:cNvSpPr txBox="1"/>
          <p:nvPr/>
        </p:nvSpPr>
        <p:spPr>
          <a:xfrm>
            <a:off x="6713281" y="9021798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5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82" name="شكل بيضاوي 81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434000" y="91431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شكل بيضاوي 8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6248400" y="91431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مستطيل 135"/>
          <p:cNvSpPr txBox="1"/>
          <p:nvPr/>
        </p:nvSpPr>
        <p:spPr>
          <a:xfrm>
            <a:off x="5257800" y="9037602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12</a:t>
            </a:r>
            <a:endParaRPr sz="6000" b="1" dirty="0">
              <a:solidFill>
                <a:srgbClr val="0000FF"/>
              </a:solidFill>
            </a:endParaRPr>
          </a:p>
        </p:txBody>
      </p:sp>
      <p:pic>
        <p:nvPicPr>
          <p:cNvPr id="55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585" y="4143988"/>
            <a:ext cx="641527" cy="6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085" y="4099917"/>
            <a:ext cx="641527" cy="6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185" y="4143988"/>
            <a:ext cx="641527" cy="6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4143988"/>
            <a:ext cx="641527" cy="6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941" y="3435173"/>
            <a:ext cx="641527" cy="6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641" y="3391102"/>
            <a:ext cx="641527" cy="6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0" y="3435173"/>
            <a:ext cx="641527" cy="6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3435173"/>
            <a:ext cx="641527" cy="6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4143988"/>
            <a:ext cx="641527" cy="6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661" y="3471267"/>
            <a:ext cx="641527" cy="6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294" y="5524500"/>
            <a:ext cx="657789" cy="6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5524500"/>
            <a:ext cx="657789" cy="6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3294" y="5524500"/>
            <a:ext cx="657789" cy="6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494" y="5549242"/>
            <a:ext cx="657789" cy="6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694" y="6430380"/>
            <a:ext cx="657789" cy="6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6430380"/>
            <a:ext cx="657789" cy="6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694" y="6430380"/>
            <a:ext cx="657789" cy="6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894" y="6455122"/>
            <a:ext cx="657789" cy="6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993" y="6455122"/>
            <a:ext cx="657789" cy="6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7294" y="5524500"/>
            <a:ext cx="657789" cy="6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30" descr="Connecting Cubes Pictures for Classroom and Therapy Us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988" y="5549242"/>
            <a:ext cx="657789" cy="6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9066" y="7931270"/>
            <a:ext cx="636640" cy="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266" y="7922499"/>
            <a:ext cx="636640" cy="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7976868"/>
            <a:ext cx="636640" cy="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932" y="8804662"/>
            <a:ext cx="636640" cy="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132" y="8795891"/>
            <a:ext cx="636640" cy="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666" y="8850260"/>
            <a:ext cx="636640" cy="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643" y="7931270"/>
            <a:ext cx="636640" cy="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43" y="7922499"/>
            <a:ext cx="636640" cy="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377" y="7976868"/>
            <a:ext cx="636640" cy="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843" y="8769470"/>
            <a:ext cx="636640" cy="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043" y="8760699"/>
            <a:ext cx="636640" cy="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577" y="8815068"/>
            <a:ext cx="636640" cy="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5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2" grpId="0" animBg="1" advAuto="0"/>
      <p:bldP spid="144" grpId="0" animBg="1" advAuto="0"/>
      <p:bldP spid="64" grpId="0" animBg="1" advAuto="0"/>
      <p:bldP spid="65" grpId="0" animBg="1" advAuto="0"/>
      <p:bldP spid="66" grpId="0" animBg="1" advAuto="0"/>
      <p:bldP spid="67" grpId="0" animBg="1" advAuto="0"/>
      <p:bldP spid="37" grpId="0"/>
      <p:bldP spid="37" grpId="1"/>
      <p:bldP spid="38" grpId="0"/>
      <p:bldP spid="38" grpId="1"/>
      <p:bldP spid="39" grpId="0" animBg="1" advAuto="0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68" grpId="0" animBg="1" advAuto="0"/>
      <p:bldP spid="69" grpId="0" animBg="1" advAuto="0"/>
      <p:bldP spid="70" grpId="0" animBg="1" advAuto="0"/>
      <p:bldP spid="71" grpId="0" animBg="1" advAuto="0"/>
      <p:bldP spid="72" grpId="0"/>
      <p:bldP spid="72" grpId="1"/>
      <p:bldP spid="73" grpId="0"/>
      <p:bldP spid="73" grpId="1"/>
      <p:bldP spid="74" grpId="0" animBg="1" advAuto="0"/>
      <p:bldP spid="75" grpId="0" animBg="1" advAuto="0"/>
      <p:bldP spid="76" grpId="0" animBg="1" advAuto="0"/>
      <p:bldP spid="77" grpId="0"/>
      <p:bldP spid="77" grpId="1"/>
      <p:bldP spid="78" grpId="0"/>
      <p:bldP spid="78" grpId="1"/>
      <p:bldP spid="79" grpId="0" animBg="1" advAuto="0"/>
      <p:bldP spid="80" grpId="0" animBg="1" advAuto="0"/>
      <p:bldP spid="81" grpId="0" animBg="1" advAuto="0"/>
      <p:bldP spid="82" grpId="0"/>
      <p:bldP spid="82" grpId="1"/>
      <p:bldP spid="83" grpId="0"/>
      <p:bldP spid="83" grpId="1"/>
      <p:bldP spid="8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92963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55" name="صورة 7">
            <a:extLst>
              <a:ext uri="{FF2B5EF4-FFF2-40B4-BE49-F238E27FC236}">
                <a16:creationId xmlns:a16="http://schemas.microsoft.com/office/drawing/2014/main" xmlns="" id="{E8B9E44B-3234-E14D-8A79-8AFE8794B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17" r="10964" b="50658"/>
          <a:stretch/>
        </p:blipFill>
        <p:spPr>
          <a:xfrm>
            <a:off x="1630177" y="876300"/>
            <a:ext cx="14524223" cy="900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48" y="157544"/>
            <a:ext cx="2823995" cy="2823995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-714549" y="8688"/>
            <a:ext cx="8429235" cy="2086812"/>
            <a:chOff x="-304803" y="-190500"/>
            <a:chExt cx="8502635" cy="2636541"/>
          </a:xfrm>
        </p:grpSpPr>
        <p:grpSp>
          <p:nvGrpSpPr>
            <p:cNvPr id="43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935602" y="141852"/>
              <a:ext cx="7262230" cy="1630275"/>
              <a:chOff x="-2273086" y="87577"/>
              <a:chExt cx="7530200" cy="1687693"/>
            </a:xfrm>
          </p:grpSpPr>
          <p:sp>
            <p:nvSpPr>
              <p:cNvPr id="48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3086" y="87577"/>
                <a:ext cx="7530200" cy="1394156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2000" endA="300" endPos="35000" dir="5400000" sy="-100000" algn="bl" rotWithShape="0"/>
              </a:effectLst>
            </p:spPr>
          </p:sp>
          <p:sp>
            <p:nvSpPr>
              <p:cNvPr id="49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052877" y="487112"/>
                <a:ext cx="7150909" cy="128815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/>
                <a:r>
                  <a:rPr lang="ar-SA" sz="3200" spc="-84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6-  </a:t>
                </a:r>
                <a:r>
                  <a:rPr lang="ar-SA" sz="32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8</a:t>
                </a:r>
                <a:r>
                  <a:rPr lang="ar-SA" sz="32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تكوين الاعداد 10 , 11, 12</a:t>
                </a:r>
                <a:endParaRPr lang="ar-SA" sz="32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  <a:p>
                <a:pPr algn="r"/>
                <a:endParaRPr lang="ar-SA" sz="3200" spc="-56" dirty="0"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4" name="Google Shape;181;p29"/>
            <p:cNvPicPr preferRelativeResize="0"/>
            <p:nvPr/>
          </p:nvPicPr>
          <p:blipFill rotWithShape="1">
            <a:blip r:embed="rId10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182;p29"/>
            <p:cNvPicPr preferRelativeResize="0"/>
            <p:nvPr/>
          </p:nvPicPr>
          <p:blipFill rotWithShape="1">
            <a:blip r:embed="rId11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846829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PT Bold Heading" pitchFamily="2" charset="-78"/>
                </a:rPr>
                <a:t>ص 130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594074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PT Bold Heading" pitchFamily="2" charset="-78"/>
                </a:rPr>
                <a:t>1-6-1443هـ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534400" y="952500"/>
            <a:ext cx="8428217" cy="16002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79" name="فيلم" descr="فيلم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flipH="1">
            <a:off x="8367744" y="110573"/>
            <a:ext cx="881801" cy="162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13">
            <a:extLst/>
          </a:blip>
          <a:srcRect l="23664" t="9889" r="32159" b="21906"/>
          <a:stretch>
            <a:fillRect/>
          </a:stretch>
        </p:blipFill>
        <p:spPr>
          <a:xfrm>
            <a:off x="16361961" y="781556"/>
            <a:ext cx="1255044" cy="136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2" name="مستطيل 135"/>
          <p:cNvSpPr txBox="1"/>
          <p:nvPr/>
        </p:nvSpPr>
        <p:spPr>
          <a:xfrm>
            <a:off x="12978955" y="4533900"/>
            <a:ext cx="19562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3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11353800" y="45339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7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64" name="مستطيل 135"/>
          <p:cNvSpPr txBox="1"/>
          <p:nvPr/>
        </p:nvSpPr>
        <p:spPr>
          <a:xfrm>
            <a:off x="6172200" y="5067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5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4191000" y="50673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6</a:t>
            </a:r>
            <a:endParaRPr sz="6600" b="1" dirty="0">
              <a:solidFill>
                <a:srgbClr val="FFFF00"/>
              </a:solidFill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8839200" y="678240"/>
            <a:ext cx="7493783" cy="1569660"/>
            <a:chOff x="9178257" y="678240"/>
            <a:chExt cx="7493783" cy="1569660"/>
          </a:xfrm>
        </p:grpSpPr>
        <p:sp>
          <p:nvSpPr>
            <p:cNvPr id="41" name="أكمل الأعداد الناقصة"/>
            <p:cNvSpPr txBox="1"/>
            <p:nvPr/>
          </p:nvSpPr>
          <p:spPr>
            <a:xfrm>
              <a:off x="9178257" y="1265988"/>
              <a:ext cx="7493783" cy="9819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>
              <a:normAutofit/>
            </a:bodyPr>
            <a:lstStyle>
              <a:lvl1pPr algn="ctr" defTabSz="227837">
                <a:defRPr sz="5460">
                  <a:solidFill>
                    <a:srgbClr val="BC1D65"/>
                  </a:solidFill>
                  <a:latin typeface="GE Dinar One Medium"/>
                  <a:ea typeface="GE Dinar One Medium"/>
                  <a:cs typeface="GE Dinar One Medium"/>
                  <a:sym typeface="GE Dinar One Medium"/>
                </a:defRPr>
              </a:lvl1pPr>
            </a:lstStyle>
            <a:p>
              <a:pPr rtl="0">
                <a:defRPr/>
              </a:pP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أستعمل قطع العد             وضعها في مجموعتين لتكون الاعداد </a:t>
              </a:r>
              <a:r>
                <a:rPr lang="ar-SA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10</a:t>
              </a: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, </a:t>
              </a:r>
              <a:r>
                <a:rPr lang="ar-SA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11</a:t>
              </a: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, </a:t>
              </a:r>
              <a:r>
                <a:rPr lang="ar-SA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12</a:t>
              </a: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 ثم لون واكتب الاعداد</a:t>
              </a:r>
              <a:endParaRPr sz="96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" name="مستطيل 2"/>
            <p:cNvSpPr/>
            <p:nvPr/>
          </p:nvSpPr>
          <p:spPr>
            <a:xfrm>
              <a:off x="12759657" y="67824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13216857" y="67824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/>
            </a:p>
          </p:txBody>
        </p:sp>
      </p:grpSp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2665155" y="49149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0668000" y="49911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مستطيل 135"/>
          <p:cNvSpPr txBox="1"/>
          <p:nvPr/>
        </p:nvSpPr>
        <p:spPr>
          <a:xfrm>
            <a:off x="9677400" y="4770402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10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51" name="شكل بيضاوي 50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486400" y="53721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شكل بيضاوي 51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3581400" y="54093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2590800" y="5219700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11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75" name="مستطيل 135"/>
          <p:cNvSpPr txBox="1"/>
          <p:nvPr/>
        </p:nvSpPr>
        <p:spPr>
          <a:xfrm>
            <a:off x="13321855" y="8572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6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11506200" y="85989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6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77" name="شكل بيضاوي 7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2768000" y="89145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شكل بيضاوي 7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0896600" y="89907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مستطيل 135"/>
          <p:cNvSpPr txBox="1"/>
          <p:nvPr/>
        </p:nvSpPr>
        <p:spPr>
          <a:xfrm>
            <a:off x="9753600" y="8772907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12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80" name="مستطيل 135"/>
          <p:cNvSpPr txBox="1"/>
          <p:nvPr/>
        </p:nvSpPr>
        <p:spPr>
          <a:xfrm>
            <a:off x="6235255" y="8684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4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81" name="مستطيل 135"/>
          <p:cNvSpPr txBox="1"/>
          <p:nvPr/>
        </p:nvSpPr>
        <p:spPr>
          <a:xfrm>
            <a:off x="4267200" y="86487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6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82" name="شكل بيضاوي 81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638800" y="8878421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شكل بيضاوي 8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3657600" y="89907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مستطيل 135"/>
          <p:cNvSpPr txBox="1"/>
          <p:nvPr/>
        </p:nvSpPr>
        <p:spPr>
          <a:xfrm>
            <a:off x="2654346" y="8772907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10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56" name="شكل بيضاوي 55"/>
          <p:cNvSpPr/>
          <p:nvPr/>
        </p:nvSpPr>
        <p:spPr>
          <a:xfrm>
            <a:off x="6477000" y="6438900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شكل بيضاوي 56"/>
          <p:cNvSpPr/>
          <p:nvPr/>
        </p:nvSpPr>
        <p:spPr>
          <a:xfrm>
            <a:off x="5443800" y="6438900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شكل بيضاوي 57"/>
          <p:cNvSpPr/>
          <p:nvPr/>
        </p:nvSpPr>
        <p:spPr>
          <a:xfrm>
            <a:off x="4457700" y="6438900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شكل بيضاوي 58"/>
          <p:cNvSpPr/>
          <p:nvPr/>
        </p:nvSpPr>
        <p:spPr>
          <a:xfrm>
            <a:off x="2269204" y="6410826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شكل بيضاوي 59"/>
          <p:cNvSpPr/>
          <p:nvPr/>
        </p:nvSpPr>
        <p:spPr>
          <a:xfrm>
            <a:off x="3388270" y="6438900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شكل بيضاوي 61"/>
          <p:cNvSpPr/>
          <p:nvPr/>
        </p:nvSpPr>
        <p:spPr>
          <a:xfrm>
            <a:off x="6559772" y="74295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شكل بيضاوي 62"/>
          <p:cNvSpPr/>
          <p:nvPr/>
        </p:nvSpPr>
        <p:spPr>
          <a:xfrm>
            <a:off x="5556435" y="7481637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5" name="شكل بيضاوي 84"/>
          <p:cNvSpPr/>
          <p:nvPr/>
        </p:nvSpPr>
        <p:spPr>
          <a:xfrm>
            <a:off x="4534070" y="75057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6" name="شكل بيضاوي 85"/>
          <p:cNvSpPr/>
          <p:nvPr/>
        </p:nvSpPr>
        <p:spPr>
          <a:xfrm>
            <a:off x="3500069" y="7453563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7" name="شكل بيضاوي 86"/>
          <p:cNvSpPr/>
          <p:nvPr/>
        </p:nvSpPr>
        <p:spPr>
          <a:xfrm>
            <a:off x="2209800" y="74295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75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2" grpId="0" animBg="1" advAuto="0"/>
      <p:bldP spid="144" grpId="0" animBg="1" advAuto="0"/>
      <p:bldP spid="64" grpId="0" animBg="1" advAuto="0"/>
      <p:bldP spid="65" grpId="0" animBg="1" advAuto="0"/>
      <p:bldP spid="37" grpId="0"/>
      <p:bldP spid="37" grpId="1"/>
      <p:bldP spid="38" grpId="0"/>
      <p:bldP spid="38" grpId="1"/>
      <p:bldP spid="39" grpId="0" animBg="1" advAuto="0"/>
      <p:bldP spid="51" grpId="0"/>
      <p:bldP spid="51" grpId="1"/>
      <p:bldP spid="52" grpId="0"/>
      <p:bldP spid="52" grpId="1"/>
      <p:bldP spid="68" grpId="0" animBg="1" advAuto="0"/>
      <p:bldP spid="75" grpId="0" animBg="1" advAuto="0"/>
      <p:bldP spid="76" grpId="0" animBg="1" advAuto="0"/>
      <p:bldP spid="77" grpId="0"/>
      <p:bldP spid="77" grpId="1"/>
      <p:bldP spid="78" grpId="0"/>
      <p:bldP spid="78" grpId="1"/>
      <p:bldP spid="79" grpId="0" animBg="1" advAuto="0"/>
      <p:bldP spid="80" grpId="0" animBg="1" advAuto="0"/>
      <p:bldP spid="81" grpId="0" animBg="1" advAuto="0"/>
      <p:bldP spid="82" grpId="0"/>
      <p:bldP spid="82" grpId="1"/>
      <p:bldP spid="83" grpId="0"/>
      <p:bldP spid="83" grpId="1"/>
      <p:bldP spid="84" grpId="0" animBg="1" advAuto="0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85" grpId="0" animBg="1"/>
      <p:bldP spid="86" grpId="0" animBg="1"/>
      <p:bldP spid="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92963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53" name="صورة 2">
            <a:extLst>
              <a:ext uri="{FF2B5EF4-FFF2-40B4-BE49-F238E27FC236}">
                <a16:creationId xmlns:a16="http://schemas.microsoft.com/office/drawing/2014/main" xmlns="" id="{B1D06F76-20CB-EE41-AC06-584DFEF56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17" t="49517" r="12313" b="16669"/>
          <a:stretch/>
        </p:blipFill>
        <p:spPr>
          <a:xfrm>
            <a:off x="2266540" y="2915092"/>
            <a:ext cx="13354460" cy="672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48" y="157544"/>
            <a:ext cx="2823995" cy="2823995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-714549" y="8688"/>
            <a:ext cx="8429235" cy="2086812"/>
            <a:chOff x="-304803" y="-190500"/>
            <a:chExt cx="8502635" cy="2636541"/>
          </a:xfrm>
        </p:grpSpPr>
        <p:grpSp>
          <p:nvGrpSpPr>
            <p:cNvPr id="43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935602" y="141852"/>
              <a:ext cx="7262230" cy="1630275"/>
              <a:chOff x="-2273086" y="87577"/>
              <a:chExt cx="7530200" cy="1687693"/>
            </a:xfrm>
          </p:grpSpPr>
          <p:sp>
            <p:nvSpPr>
              <p:cNvPr id="48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3086" y="87577"/>
                <a:ext cx="7530200" cy="1394156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2000" endA="300" endPos="35000" dir="5400000" sy="-100000" algn="bl" rotWithShape="0"/>
              </a:effectLst>
            </p:spPr>
          </p:sp>
          <p:sp>
            <p:nvSpPr>
              <p:cNvPr id="49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2052877" y="487112"/>
                <a:ext cx="7150909" cy="128815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/>
                <a:r>
                  <a:rPr lang="ar-SA" sz="3200" spc="-84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6-  </a:t>
                </a:r>
                <a:r>
                  <a:rPr lang="ar-SA" sz="32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8</a:t>
                </a:r>
                <a:r>
                  <a:rPr lang="ar-SA" sz="32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تكوين الاعداد 10 , 11, 12</a:t>
                </a:r>
                <a:endParaRPr lang="ar-SA" sz="32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  <a:p>
                <a:pPr algn="r"/>
                <a:endParaRPr lang="ar-SA" sz="3200" spc="-56" dirty="0"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4" name="Google Shape;181;p29"/>
            <p:cNvPicPr preferRelativeResize="0"/>
            <p:nvPr/>
          </p:nvPicPr>
          <p:blipFill rotWithShape="1">
            <a:blip r:embed="rId10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182;p29"/>
            <p:cNvPicPr preferRelativeResize="0"/>
            <p:nvPr/>
          </p:nvPicPr>
          <p:blipFill rotWithShape="1">
            <a:blip r:embed="rId11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846829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PT Bold Heading" pitchFamily="2" charset="-78"/>
                </a:rPr>
                <a:t>ص 130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594074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PT Bold Heading" pitchFamily="2" charset="-78"/>
                </a:rPr>
                <a:t>1-6-1443هـ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534400" y="952500"/>
            <a:ext cx="8428217" cy="16002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2">
              <a:lumMod val="75000"/>
              <a:alpha val="38000"/>
            </a:schemeClr>
          </a:solidFill>
          <a:ln w="508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79" name="فيلم" descr="فيلم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flipH="1">
            <a:off x="8367744" y="110573"/>
            <a:ext cx="881801" cy="162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صورة" descr="صورة"/>
          <p:cNvPicPr>
            <a:picLocks noChangeAspect="1"/>
          </p:cNvPicPr>
          <p:nvPr/>
        </p:nvPicPr>
        <p:blipFill>
          <a:blip r:embed="rId13">
            <a:extLst/>
          </a:blip>
          <a:srcRect l="23664" t="9889" r="32159" b="21906"/>
          <a:stretch>
            <a:fillRect/>
          </a:stretch>
        </p:blipFill>
        <p:spPr>
          <a:xfrm>
            <a:off x="16361961" y="781556"/>
            <a:ext cx="1255044" cy="1369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6" extrusionOk="0">
                <a:moveTo>
                  <a:pt x="12404" y="9"/>
                </a:moveTo>
                <a:cubicBezTo>
                  <a:pt x="12216" y="51"/>
                  <a:pt x="11816" y="222"/>
                  <a:pt x="11641" y="354"/>
                </a:cubicBezTo>
                <a:cubicBezTo>
                  <a:pt x="11497" y="462"/>
                  <a:pt x="11472" y="453"/>
                  <a:pt x="11403" y="282"/>
                </a:cubicBezTo>
                <a:lnTo>
                  <a:pt x="11325" y="91"/>
                </a:lnTo>
                <a:lnTo>
                  <a:pt x="11173" y="305"/>
                </a:lnTo>
                <a:cubicBezTo>
                  <a:pt x="11041" y="488"/>
                  <a:pt x="10932" y="525"/>
                  <a:pt x="10431" y="556"/>
                </a:cubicBezTo>
                <a:cubicBezTo>
                  <a:pt x="8965" y="646"/>
                  <a:pt x="6772" y="1891"/>
                  <a:pt x="5730" y="3222"/>
                </a:cubicBezTo>
                <a:cubicBezTo>
                  <a:pt x="5458" y="3570"/>
                  <a:pt x="5214" y="3784"/>
                  <a:pt x="5025" y="3844"/>
                </a:cubicBezTo>
                <a:cubicBezTo>
                  <a:pt x="4787" y="3920"/>
                  <a:pt x="4757" y="3961"/>
                  <a:pt x="4848" y="4061"/>
                </a:cubicBezTo>
                <a:cubicBezTo>
                  <a:pt x="4936" y="4158"/>
                  <a:pt x="4927" y="4229"/>
                  <a:pt x="4807" y="4395"/>
                </a:cubicBezTo>
                <a:cubicBezTo>
                  <a:pt x="4724" y="4511"/>
                  <a:pt x="4598" y="4625"/>
                  <a:pt x="4528" y="4649"/>
                </a:cubicBezTo>
                <a:cubicBezTo>
                  <a:pt x="4161" y="4778"/>
                  <a:pt x="3723" y="5945"/>
                  <a:pt x="3696" y="6874"/>
                </a:cubicBezTo>
                <a:cubicBezTo>
                  <a:pt x="3690" y="7078"/>
                  <a:pt x="3639" y="7220"/>
                  <a:pt x="3569" y="7226"/>
                </a:cubicBezTo>
                <a:cubicBezTo>
                  <a:pt x="3336" y="7248"/>
                  <a:pt x="3323" y="7257"/>
                  <a:pt x="3433" y="7357"/>
                </a:cubicBezTo>
                <a:cubicBezTo>
                  <a:pt x="3616" y="7524"/>
                  <a:pt x="3564" y="7826"/>
                  <a:pt x="3253" y="8387"/>
                </a:cubicBezTo>
                <a:cubicBezTo>
                  <a:pt x="2864" y="9088"/>
                  <a:pt x="2552" y="9935"/>
                  <a:pt x="2379" y="10765"/>
                </a:cubicBezTo>
                <a:cubicBezTo>
                  <a:pt x="2195" y="11649"/>
                  <a:pt x="2201" y="13341"/>
                  <a:pt x="2387" y="14237"/>
                </a:cubicBezTo>
                <a:cubicBezTo>
                  <a:pt x="2967" y="17024"/>
                  <a:pt x="4991" y="19426"/>
                  <a:pt x="7793" y="20653"/>
                </a:cubicBezTo>
                <a:cubicBezTo>
                  <a:pt x="8587" y="21000"/>
                  <a:pt x="9814" y="21374"/>
                  <a:pt x="10476" y="21469"/>
                </a:cubicBezTo>
                <a:cubicBezTo>
                  <a:pt x="11350" y="21595"/>
                  <a:pt x="13771" y="21498"/>
                  <a:pt x="14619" y="21304"/>
                </a:cubicBezTo>
                <a:cubicBezTo>
                  <a:pt x="15971" y="20995"/>
                  <a:pt x="17316" y="20375"/>
                  <a:pt x="18499" y="19518"/>
                </a:cubicBezTo>
                <a:cubicBezTo>
                  <a:pt x="19008" y="19149"/>
                  <a:pt x="19229" y="19040"/>
                  <a:pt x="19365" y="19083"/>
                </a:cubicBezTo>
                <a:cubicBezTo>
                  <a:pt x="19782" y="19217"/>
                  <a:pt x="20045" y="18953"/>
                  <a:pt x="19926" y="18522"/>
                </a:cubicBezTo>
                <a:cubicBezTo>
                  <a:pt x="19882" y="18361"/>
                  <a:pt x="19967" y="18186"/>
                  <a:pt x="20283" y="17780"/>
                </a:cubicBezTo>
                <a:cubicBezTo>
                  <a:pt x="20853" y="17048"/>
                  <a:pt x="21291" y="16237"/>
                  <a:pt x="21600" y="15387"/>
                </a:cubicBezTo>
                <a:lnTo>
                  <a:pt x="21600" y="8724"/>
                </a:lnTo>
                <a:cubicBezTo>
                  <a:pt x="21568" y="8720"/>
                  <a:pt x="21539" y="8702"/>
                  <a:pt x="21506" y="8702"/>
                </a:cubicBezTo>
                <a:cubicBezTo>
                  <a:pt x="21230" y="8702"/>
                  <a:pt x="20641" y="7754"/>
                  <a:pt x="20529" y="7129"/>
                </a:cubicBezTo>
                <a:cubicBezTo>
                  <a:pt x="20486" y="6885"/>
                  <a:pt x="20216" y="6262"/>
                  <a:pt x="19918" y="5721"/>
                </a:cubicBezTo>
                <a:cubicBezTo>
                  <a:pt x="19625" y="5186"/>
                  <a:pt x="19303" y="4600"/>
                  <a:pt x="19205" y="4421"/>
                </a:cubicBezTo>
                <a:cubicBezTo>
                  <a:pt x="19076" y="4187"/>
                  <a:pt x="19052" y="4068"/>
                  <a:pt x="19123" y="3990"/>
                </a:cubicBezTo>
                <a:cubicBezTo>
                  <a:pt x="19197" y="3908"/>
                  <a:pt x="19113" y="3824"/>
                  <a:pt x="18778" y="3649"/>
                </a:cubicBezTo>
                <a:cubicBezTo>
                  <a:pt x="18535" y="3523"/>
                  <a:pt x="18131" y="3272"/>
                  <a:pt x="17880" y="3091"/>
                </a:cubicBezTo>
                <a:cubicBezTo>
                  <a:pt x="17628" y="2911"/>
                  <a:pt x="17206" y="2661"/>
                  <a:pt x="16944" y="2537"/>
                </a:cubicBezTo>
                <a:cubicBezTo>
                  <a:pt x="16158" y="2164"/>
                  <a:pt x="16049" y="2100"/>
                  <a:pt x="15739" y="1826"/>
                </a:cubicBezTo>
                <a:cubicBezTo>
                  <a:pt x="15575" y="1681"/>
                  <a:pt x="15204" y="1488"/>
                  <a:pt x="14918" y="1399"/>
                </a:cubicBezTo>
                <a:cubicBezTo>
                  <a:pt x="14633" y="1309"/>
                  <a:pt x="14277" y="1177"/>
                  <a:pt x="14127" y="1106"/>
                </a:cubicBezTo>
                <a:cubicBezTo>
                  <a:pt x="13976" y="1035"/>
                  <a:pt x="13464" y="912"/>
                  <a:pt x="12990" y="833"/>
                </a:cubicBezTo>
                <a:cubicBezTo>
                  <a:pt x="12516" y="754"/>
                  <a:pt x="12110" y="658"/>
                  <a:pt x="12084" y="620"/>
                </a:cubicBezTo>
                <a:cubicBezTo>
                  <a:pt x="12058" y="581"/>
                  <a:pt x="12139" y="443"/>
                  <a:pt x="12268" y="316"/>
                </a:cubicBezTo>
                <a:cubicBezTo>
                  <a:pt x="12398" y="189"/>
                  <a:pt x="12502" y="56"/>
                  <a:pt x="12502" y="17"/>
                </a:cubicBezTo>
                <a:cubicBezTo>
                  <a:pt x="12502" y="-4"/>
                  <a:pt x="12466" y="-5"/>
                  <a:pt x="12404" y="9"/>
                </a:cubicBezTo>
                <a:close/>
                <a:moveTo>
                  <a:pt x="21600" y="7735"/>
                </a:moveTo>
                <a:cubicBezTo>
                  <a:pt x="21461" y="7843"/>
                  <a:pt x="21422" y="8031"/>
                  <a:pt x="21600" y="8151"/>
                </a:cubicBezTo>
                <a:lnTo>
                  <a:pt x="21600" y="7735"/>
                </a:lnTo>
                <a:close/>
                <a:moveTo>
                  <a:pt x="1821" y="8492"/>
                </a:moveTo>
                <a:cubicBezTo>
                  <a:pt x="1513" y="8492"/>
                  <a:pt x="1397" y="8705"/>
                  <a:pt x="1591" y="8919"/>
                </a:cubicBezTo>
                <a:cubicBezTo>
                  <a:pt x="1653" y="8987"/>
                  <a:pt x="1757" y="9043"/>
                  <a:pt x="1821" y="9043"/>
                </a:cubicBezTo>
                <a:cubicBezTo>
                  <a:pt x="1994" y="9043"/>
                  <a:pt x="2166" y="8817"/>
                  <a:pt x="2129" y="8642"/>
                </a:cubicBezTo>
                <a:cubicBezTo>
                  <a:pt x="2106" y="8535"/>
                  <a:pt x="2014" y="8492"/>
                  <a:pt x="1821" y="8492"/>
                </a:cubicBezTo>
                <a:close/>
                <a:moveTo>
                  <a:pt x="550" y="9986"/>
                </a:moveTo>
                <a:cubicBezTo>
                  <a:pt x="418" y="10017"/>
                  <a:pt x="293" y="10088"/>
                  <a:pt x="193" y="10204"/>
                </a:cubicBezTo>
                <a:cubicBezTo>
                  <a:pt x="86" y="10327"/>
                  <a:pt x="0" y="10479"/>
                  <a:pt x="0" y="10541"/>
                </a:cubicBezTo>
                <a:cubicBezTo>
                  <a:pt x="0" y="10753"/>
                  <a:pt x="207" y="11069"/>
                  <a:pt x="406" y="11159"/>
                </a:cubicBezTo>
                <a:cubicBezTo>
                  <a:pt x="855" y="11361"/>
                  <a:pt x="1399" y="11057"/>
                  <a:pt x="1399" y="10604"/>
                </a:cubicBezTo>
                <a:cubicBezTo>
                  <a:pt x="1399" y="10157"/>
                  <a:pt x="945" y="9894"/>
                  <a:pt x="550" y="9986"/>
                </a:cubicBezTo>
                <a:close/>
                <a:moveTo>
                  <a:pt x="4290" y="18997"/>
                </a:moveTo>
                <a:cubicBezTo>
                  <a:pt x="4124" y="18997"/>
                  <a:pt x="3940" y="19256"/>
                  <a:pt x="3987" y="19421"/>
                </a:cubicBezTo>
                <a:cubicBezTo>
                  <a:pt x="4021" y="19540"/>
                  <a:pt x="4110" y="19593"/>
                  <a:pt x="4290" y="19593"/>
                </a:cubicBezTo>
                <a:cubicBezTo>
                  <a:pt x="4471" y="19593"/>
                  <a:pt x="4564" y="19540"/>
                  <a:pt x="4598" y="19421"/>
                </a:cubicBezTo>
                <a:cubicBezTo>
                  <a:pt x="4645" y="19256"/>
                  <a:pt x="4457" y="18997"/>
                  <a:pt x="4290" y="18997"/>
                </a:cubicBezTo>
                <a:close/>
                <a:moveTo>
                  <a:pt x="18811" y="19874"/>
                </a:moveTo>
                <a:cubicBezTo>
                  <a:pt x="18736" y="19874"/>
                  <a:pt x="18657" y="19889"/>
                  <a:pt x="18581" y="19926"/>
                </a:cubicBezTo>
                <a:cubicBezTo>
                  <a:pt x="18359" y="20034"/>
                  <a:pt x="18309" y="20427"/>
                  <a:pt x="18495" y="20596"/>
                </a:cubicBezTo>
                <a:cubicBezTo>
                  <a:pt x="18557" y="20653"/>
                  <a:pt x="18695" y="20698"/>
                  <a:pt x="18803" y="20698"/>
                </a:cubicBezTo>
                <a:cubicBezTo>
                  <a:pt x="19072" y="20698"/>
                  <a:pt x="19221" y="20541"/>
                  <a:pt x="19221" y="20256"/>
                </a:cubicBezTo>
                <a:cubicBezTo>
                  <a:pt x="19221" y="20028"/>
                  <a:pt x="19034" y="19874"/>
                  <a:pt x="18811" y="1987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" name="مجموعة 4"/>
          <p:cNvGrpSpPr/>
          <p:nvPr/>
        </p:nvGrpSpPr>
        <p:grpSpPr>
          <a:xfrm>
            <a:off x="8839200" y="678240"/>
            <a:ext cx="7493783" cy="1569660"/>
            <a:chOff x="9178257" y="678240"/>
            <a:chExt cx="7493783" cy="1569660"/>
          </a:xfrm>
        </p:grpSpPr>
        <p:sp>
          <p:nvSpPr>
            <p:cNvPr id="41" name="أكمل الأعداد الناقصة"/>
            <p:cNvSpPr txBox="1"/>
            <p:nvPr/>
          </p:nvSpPr>
          <p:spPr>
            <a:xfrm>
              <a:off x="9178257" y="1265988"/>
              <a:ext cx="7493783" cy="9819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>
              <a:normAutofit/>
            </a:bodyPr>
            <a:lstStyle>
              <a:lvl1pPr algn="ctr" defTabSz="227837">
                <a:defRPr sz="5460">
                  <a:solidFill>
                    <a:srgbClr val="BC1D65"/>
                  </a:solidFill>
                  <a:latin typeface="GE Dinar One Medium"/>
                  <a:ea typeface="GE Dinar One Medium"/>
                  <a:cs typeface="GE Dinar One Medium"/>
                  <a:sym typeface="GE Dinar One Medium"/>
                </a:defRPr>
              </a:lvl1pPr>
            </a:lstStyle>
            <a:p>
              <a:pPr rtl="0">
                <a:defRPr/>
              </a:pP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أستعمل قطع العد             وضعها في مجموعتين لتكون الاعداد </a:t>
              </a:r>
              <a:r>
                <a:rPr lang="ar-SA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10</a:t>
              </a: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, </a:t>
              </a:r>
              <a:r>
                <a:rPr lang="ar-SA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11</a:t>
              </a: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, </a:t>
              </a:r>
              <a:r>
                <a:rPr lang="ar-SA" sz="2800" b="1" u="sng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12</a:t>
              </a:r>
              <a:r>
                <a:rPr lang="ar-SA" sz="2800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  ثم ارسم دوائر واكتب الاعداد</a:t>
              </a:r>
              <a:endParaRPr sz="96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" name="مستطيل 2"/>
            <p:cNvSpPr/>
            <p:nvPr/>
          </p:nvSpPr>
          <p:spPr>
            <a:xfrm>
              <a:off x="12759657" y="67824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13216857" y="678240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/>
            </a:p>
          </p:txBody>
        </p:sp>
      </p:grpSp>
      <p:sp>
        <p:nvSpPr>
          <p:cNvPr id="56" name="شكل بيضاوي 55"/>
          <p:cNvSpPr/>
          <p:nvPr/>
        </p:nvSpPr>
        <p:spPr>
          <a:xfrm>
            <a:off x="13628843" y="31141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شكل بيضاوي 56"/>
          <p:cNvSpPr/>
          <p:nvPr/>
        </p:nvSpPr>
        <p:spPr>
          <a:xfrm>
            <a:off x="12595643" y="31141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شكل بيضاوي 57"/>
          <p:cNvSpPr/>
          <p:nvPr/>
        </p:nvSpPr>
        <p:spPr>
          <a:xfrm>
            <a:off x="11609543" y="31141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شكل بيضاوي 58"/>
          <p:cNvSpPr/>
          <p:nvPr/>
        </p:nvSpPr>
        <p:spPr>
          <a:xfrm>
            <a:off x="9525000" y="30861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شكل بيضاوي 59"/>
          <p:cNvSpPr/>
          <p:nvPr/>
        </p:nvSpPr>
        <p:spPr>
          <a:xfrm>
            <a:off x="10540113" y="31141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شكل بيضاوي 61"/>
          <p:cNvSpPr/>
          <p:nvPr/>
        </p:nvSpPr>
        <p:spPr>
          <a:xfrm>
            <a:off x="13711615" y="40005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شكل بيضاوي 62"/>
          <p:cNvSpPr/>
          <p:nvPr/>
        </p:nvSpPr>
        <p:spPr>
          <a:xfrm>
            <a:off x="12708278" y="4052637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5" name="شكل بيضاوي 84"/>
          <p:cNvSpPr/>
          <p:nvPr/>
        </p:nvSpPr>
        <p:spPr>
          <a:xfrm>
            <a:off x="11685913" y="40767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6" name="شكل بيضاوي 85"/>
          <p:cNvSpPr/>
          <p:nvPr/>
        </p:nvSpPr>
        <p:spPr>
          <a:xfrm>
            <a:off x="10651912" y="4024563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7" name="شكل بيضاوي 86"/>
          <p:cNvSpPr/>
          <p:nvPr/>
        </p:nvSpPr>
        <p:spPr>
          <a:xfrm>
            <a:off x="9525000" y="40005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شكل بيضاوي 53"/>
          <p:cNvSpPr/>
          <p:nvPr/>
        </p:nvSpPr>
        <p:spPr>
          <a:xfrm>
            <a:off x="14630400" y="4052637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ستطيل 135"/>
          <p:cNvSpPr txBox="1"/>
          <p:nvPr/>
        </p:nvSpPr>
        <p:spPr>
          <a:xfrm>
            <a:off x="13258800" y="4799716"/>
            <a:ext cx="1306357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4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1353800" y="4799716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7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67" name="شكل بيضاوي 6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2665155" y="51807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شكل بيضاوي 6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0786800" y="52569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مستطيل 135"/>
          <p:cNvSpPr txBox="1"/>
          <p:nvPr/>
        </p:nvSpPr>
        <p:spPr>
          <a:xfrm>
            <a:off x="9677400" y="5036218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11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71" name="شكل بيضاوي 70"/>
          <p:cNvSpPr/>
          <p:nvPr/>
        </p:nvSpPr>
        <p:spPr>
          <a:xfrm>
            <a:off x="6851428" y="31141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2" name="شكل بيضاوي 71"/>
          <p:cNvSpPr/>
          <p:nvPr/>
        </p:nvSpPr>
        <p:spPr>
          <a:xfrm>
            <a:off x="5818228" y="31141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3" name="شكل بيضاوي 72"/>
          <p:cNvSpPr/>
          <p:nvPr/>
        </p:nvSpPr>
        <p:spPr>
          <a:xfrm>
            <a:off x="4832128" y="31141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4" name="شكل بيضاوي 73"/>
          <p:cNvSpPr/>
          <p:nvPr/>
        </p:nvSpPr>
        <p:spPr>
          <a:xfrm>
            <a:off x="2747585" y="3086100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8" name="شكل بيضاوي 87"/>
          <p:cNvSpPr/>
          <p:nvPr/>
        </p:nvSpPr>
        <p:spPr>
          <a:xfrm>
            <a:off x="3762698" y="31141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9" name="شكل بيضاوي 88"/>
          <p:cNvSpPr/>
          <p:nvPr/>
        </p:nvSpPr>
        <p:spPr>
          <a:xfrm>
            <a:off x="6934200" y="4000500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0" name="شكل بيضاوي 89"/>
          <p:cNvSpPr/>
          <p:nvPr/>
        </p:nvSpPr>
        <p:spPr>
          <a:xfrm>
            <a:off x="5930863" y="4052637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1" name="شكل بيضاوي 90"/>
          <p:cNvSpPr/>
          <p:nvPr/>
        </p:nvSpPr>
        <p:spPr>
          <a:xfrm>
            <a:off x="4908498" y="40767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2" name="شكل بيضاوي 91"/>
          <p:cNvSpPr/>
          <p:nvPr/>
        </p:nvSpPr>
        <p:spPr>
          <a:xfrm>
            <a:off x="3874497" y="4024563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3" name="شكل بيضاوي 92"/>
          <p:cNvSpPr/>
          <p:nvPr/>
        </p:nvSpPr>
        <p:spPr>
          <a:xfrm>
            <a:off x="2747585" y="40005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4" name="شكل بيضاوي 93"/>
          <p:cNvSpPr/>
          <p:nvPr/>
        </p:nvSpPr>
        <p:spPr>
          <a:xfrm>
            <a:off x="1660312" y="40767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5" name="شكل بيضاوي 94"/>
          <p:cNvSpPr/>
          <p:nvPr/>
        </p:nvSpPr>
        <p:spPr>
          <a:xfrm>
            <a:off x="762000" y="40767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6" name="مستطيل 135"/>
          <p:cNvSpPr txBox="1"/>
          <p:nvPr/>
        </p:nvSpPr>
        <p:spPr>
          <a:xfrm>
            <a:off x="6466043" y="4799716"/>
            <a:ext cx="1306357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7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97" name="مستطيل 135"/>
          <p:cNvSpPr txBox="1"/>
          <p:nvPr/>
        </p:nvSpPr>
        <p:spPr>
          <a:xfrm>
            <a:off x="4561043" y="4799716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5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98" name="شكل بيضاوي 9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872398" y="51807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شكل بيضاوي 9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4005000" y="52569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مستطيل 135"/>
          <p:cNvSpPr txBox="1"/>
          <p:nvPr/>
        </p:nvSpPr>
        <p:spPr>
          <a:xfrm>
            <a:off x="2884643" y="5036218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12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101" name="شكل بيضاوي 100"/>
          <p:cNvSpPr/>
          <p:nvPr/>
        </p:nvSpPr>
        <p:spPr>
          <a:xfrm>
            <a:off x="13628843" y="66955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2" name="شكل بيضاوي 101"/>
          <p:cNvSpPr/>
          <p:nvPr/>
        </p:nvSpPr>
        <p:spPr>
          <a:xfrm>
            <a:off x="12595643" y="66955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3" name="شكل بيضاوي 102"/>
          <p:cNvSpPr/>
          <p:nvPr/>
        </p:nvSpPr>
        <p:spPr>
          <a:xfrm>
            <a:off x="11609543" y="66955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4" name="شكل بيضاوي 103"/>
          <p:cNvSpPr/>
          <p:nvPr/>
        </p:nvSpPr>
        <p:spPr>
          <a:xfrm>
            <a:off x="9525000" y="66675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5" name="شكل بيضاوي 104"/>
          <p:cNvSpPr/>
          <p:nvPr/>
        </p:nvSpPr>
        <p:spPr>
          <a:xfrm>
            <a:off x="10540113" y="6695574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6" name="شكل بيضاوي 105"/>
          <p:cNvSpPr/>
          <p:nvPr/>
        </p:nvSpPr>
        <p:spPr>
          <a:xfrm>
            <a:off x="13711615" y="75819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7" name="شكل بيضاوي 106"/>
          <p:cNvSpPr/>
          <p:nvPr/>
        </p:nvSpPr>
        <p:spPr>
          <a:xfrm>
            <a:off x="12708278" y="7634037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8" name="شكل بيضاوي 107"/>
          <p:cNvSpPr/>
          <p:nvPr/>
        </p:nvSpPr>
        <p:spPr>
          <a:xfrm>
            <a:off x="11685913" y="76581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9" name="شكل بيضاوي 108"/>
          <p:cNvSpPr/>
          <p:nvPr/>
        </p:nvSpPr>
        <p:spPr>
          <a:xfrm>
            <a:off x="10651912" y="7605963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0" name="شكل بيضاوي 109"/>
          <p:cNvSpPr/>
          <p:nvPr/>
        </p:nvSpPr>
        <p:spPr>
          <a:xfrm>
            <a:off x="9525000" y="75819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1" name="شكل بيضاوي 110"/>
          <p:cNvSpPr/>
          <p:nvPr/>
        </p:nvSpPr>
        <p:spPr>
          <a:xfrm>
            <a:off x="14630400" y="75819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2" name="مستطيل 135"/>
          <p:cNvSpPr txBox="1"/>
          <p:nvPr/>
        </p:nvSpPr>
        <p:spPr>
          <a:xfrm>
            <a:off x="13030200" y="8533516"/>
            <a:ext cx="1306357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3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113" name="مستطيل 135"/>
          <p:cNvSpPr txBox="1"/>
          <p:nvPr/>
        </p:nvSpPr>
        <p:spPr>
          <a:xfrm>
            <a:off x="11125200" y="8533516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8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114" name="شكل بيضاوي 11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2436555" y="89145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5" name="شكل بيضاوي 11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0558200" y="89535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" name="مستطيل 135"/>
          <p:cNvSpPr txBox="1"/>
          <p:nvPr/>
        </p:nvSpPr>
        <p:spPr>
          <a:xfrm>
            <a:off x="9448800" y="8770018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11</a:t>
            </a:r>
            <a:endParaRPr sz="6000" b="1" dirty="0">
              <a:solidFill>
                <a:srgbClr val="0000FF"/>
              </a:solidFill>
            </a:endParaRPr>
          </a:p>
        </p:txBody>
      </p:sp>
      <p:sp>
        <p:nvSpPr>
          <p:cNvPr id="117" name="شكل بيضاوي 116"/>
          <p:cNvSpPr/>
          <p:nvPr/>
        </p:nvSpPr>
        <p:spPr>
          <a:xfrm>
            <a:off x="6851428" y="66955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8" name="شكل بيضاوي 117"/>
          <p:cNvSpPr/>
          <p:nvPr/>
        </p:nvSpPr>
        <p:spPr>
          <a:xfrm>
            <a:off x="5818228" y="66955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9" name="شكل بيضاوي 118"/>
          <p:cNvSpPr/>
          <p:nvPr/>
        </p:nvSpPr>
        <p:spPr>
          <a:xfrm>
            <a:off x="4832128" y="66955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0" name="شكل بيضاوي 119"/>
          <p:cNvSpPr/>
          <p:nvPr/>
        </p:nvSpPr>
        <p:spPr>
          <a:xfrm>
            <a:off x="2747585" y="6667500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1" name="شكل بيضاوي 120"/>
          <p:cNvSpPr/>
          <p:nvPr/>
        </p:nvSpPr>
        <p:spPr>
          <a:xfrm>
            <a:off x="3762698" y="6695574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2" name="شكل بيضاوي 121"/>
          <p:cNvSpPr/>
          <p:nvPr/>
        </p:nvSpPr>
        <p:spPr>
          <a:xfrm>
            <a:off x="6934200" y="7581900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3" name="شكل بيضاوي 122"/>
          <p:cNvSpPr/>
          <p:nvPr/>
        </p:nvSpPr>
        <p:spPr>
          <a:xfrm>
            <a:off x="5930863" y="7634037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4" name="شكل بيضاوي 123"/>
          <p:cNvSpPr/>
          <p:nvPr/>
        </p:nvSpPr>
        <p:spPr>
          <a:xfrm>
            <a:off x="4908498" y="7658100"/>
            <a:ext cx="685800" cy="68580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5" name="شكل بيضاوي 124"/>
          <p:cNvSpPr/>
          <p:nvPr/>
        </p:nvSpPr>
        <p:spPr>
          <a:xfrm>
            <a:off x="3874497" y="7605963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6" name="شكل بيضاوي 125"/>
          <p:cNvSpPr/>
          <p:nvPr/>
        </p:nvSpPr>
        <p:spPr>
          <a:xfrm>
            <a:off x="2747585" y="75819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7" name="شكل بيضاوي 126"/>
          <p:cNvSpPr/>
          <p:nvPr/>
        </p:nvSpPr>
        <p:spPr>
          <a:xfrm>
            <a:off x="1660312" y="76581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8" name="شكل بيضاوي 127"/>
          <p:cNvSpPr/>
          <p:nvPr/>
        </p:nvSpPr>
        <p:spPr>
          <a:xfrm>
            <a:off x="762000" y="7658100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9" name="مستطيل 135"/>
          <p:cNvSpPr txBox="1"/>
          <p:nvPr/>
        </p:nvSpPr>
        <p:spPr>
          <a:xfrm>
            <a:off x="6477000" y="8572500"/>
            <a:ext cx="1306357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8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130" name="مستطيل 135"/>
          <p:cNvSpPr txBox="1"/>
          <p:nvPr/>
        </p:nvSpPr>
        <p:spPr>
          <a:xfrm>
            <a:off x="4572000" y="8572500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4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131" name="شكل بيضاوي 130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883355" y="8953500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" name="شكل بيضاوي 131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4015957" y="89907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54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مستطيل 135"/>
          <p:cNvSpPr txBox="1"/>
          <p:nvPr/>
        </p:nvSpPr>
        <p:spPr>
          <a:xfrm>
            <a:off x="2895600" y="8809002"/>
            <a:ext cx="1231854" cy="90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0000FF"/>
                </a:solidFill>
              </a:rPr>
              <a:t>12</a:t>
            </a:r>
            <a:endParaRPr sz="6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3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7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1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85" grpId="0" animBg="1"/>
      <p:bldP spid="86" grpId="0" animBg="1"/>
      <p:bldP spid="87" grpId="0" animBg="1"/>
      <p:bldP spid="54" grpId="0" animBg="1"/>
      <p:bldP spid="61" grpId="0" animBg="1" advAuto="0"/>
      <p:bldP spid="66" grpId="0" animBg="1" advAuto="0"/>
      <p:bldP spid="67" grpId="0"/>
      <p:bldP spid="67" grpId="1"/>
      <p:bldP spid="69" grpId="0"/>
      <p:bldP spid="69" grpId="1"/>
      <p:bldP spid="70" grpId="0" animBg="1" advAuto="0"/>
      <p:bldP spid="71" grpId="0" animBg="1"/>
      <p:bldP spid="72" grpId="0" animBg="1"/>
      <p:bldP spid="73" grpId="0" animBg="1"/>
      <p:bldP spid="74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 advAuto="0"/>
      <p:bldP spid="97" grpId="0" animBg="1" advAuto="0"/>
      <p:bldP spid="98" grpId="0"/>
      <p:bldP spid="98" grpId="1"/>
      <p:bldP spid="99" grpId="0"/>
      <p:bldP spid="99" grpId="1"/>
      <p:bldP spid="100" grpId="0" animBg="1" advAuto="0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 advAuto="0"/>
      <p:bldP spid="113" grpId="0" animBg="1" advAuto="0"/>
      <p:bldP spid="114" grpId="0"/>
      <p:bldP spid="114" grpId="1"/>
      <p:bldP spid="115" grpId="0"/>
      <p:bldP spid="115" grpId="1"/>
      <p:bldP spid="116" grpId="0" animBg="1" advAuto="0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 advAuto="0"/>
      <p:bldP spid="130" grpId="0" animBg="1" advAuto="0"/>
      <p:bldP spid="131" grpId="0"/>
      <p:bldP spid="131" grpId="1"/>
      <p:bldP spid="132" grpId="0"/>
      <p:bldP spid="132" grpId="1"/>
      <p:bldP spid="133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6 -8 </a:t>
              </a:r>
              <a:r>
                <a:rPr lang="ar-SA" sz="4400" spc="-84" dirty="0" smtClean="0">
                  <a:solidFill>
                    <a:schemeClr val="bg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rgbClr val="0000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تكوين الاعداد 10 , 11, 12</a:t>
              </a:r>
              <a:endParaRPr lang="ar-SA" sz="4400" spc="-84" dirty="0">
                <a:solidFill>
                  <a:srgbClr val="0000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3" name="تكوين_الأعداد_١٠_١١_١٢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003435" y="3300789"/>
            <a:ext cx="10997528" cy="61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34387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124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12">
            <a:extLst>
              <a:ext uri="{FF2B5EF4-FFF2-40B4-BE49-F238E27FC236}">
                <a16:creationId xmlns:lc="http://schemas.openxmlformats.org/drawingml/2006/lockedCanvas" xmlns=""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2F8F8"/>
              </a:clrFrom>
              <a:clrTo>
                <a:srgbClr val="F2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08402" cy="10287000"/>
          </a:xfrm>
          <a:prstGeom prst="rect">
            <a:avLst/>
          </a:prstGeom>
        </p:spPr>
      </p:pic>
      <p:sp>
        <p:nvSpPr>
          <p:cNvPr id="5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600199" y="1771428"/>
            <a:ext cx="14433852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944224" y="3111535"/>
              <a:ext cx="1899449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126+127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29-5-1443هـ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3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32-Point Star 1">
            <a:extLst>
              <a:ext uri="{FF2B5EF4-FFF2-40B4-BE49-F238E27FC236}">
                <a16:creationId xmlns:a16="http://schemas.microsoft.com/office/drawing/2014/main" xmlns="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191" name="矩形 175"/>
          <p:cNvSpPr/>
          <p:nvPr/>
        </p:nvSpPr>
        <p:spPr>
          <a:xfrm>
            <a:off x="1340872" y="-495300"/>
            <a:ext cx="3002528" cy="11562229"/>
          </a:xfrm>
          <a:prstGeom prst="rect">
            <a:avLst/>
          </a:prstGeom>
          <a:solidFill>
            <a:schemeClr val="accent6">
              <a:lumMod val="20000"/>
              <a:lumOff val="80000"/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sp>
        <p:nvSpPr>
          <p:cNvPr id="192" name="矩形 111"/>
          <p:cNvSpPr/>
          <p:nvPr/>
        </p:nvSpPr>
        <p:spPr>
          <a:xfrm>
            <a:off x="-1143000" y="4381500"/>
            <a:ext cx="20269200" cy="555188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grpSp>
        <p:nvGrpSpPr>
          <p:cNvPr id="48" name="Google Shape;573;p53"/>
          <p:cNvGrpSpPr/>
          <p:nvPr/>
        </p:nvGrpSpPr>
        <p:grpSpPr>
          <a:xfrm>
            <a:off x="-533400" y="-495300"/>
            <a:ext cx="4601801" cy="4157136"/>
            <a:chOff x="0" y="0"/>
            <a:chExt cx="1650461" cy="1672910"/>
          </a:xfrm>
        </p:grpSpPr>
        <p:sp>
          <p:nvSpPr>
            <p:cNvPr id="49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tx2"/>
                </a:gs>
                <a:gs pos="35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" name="مربع نص 7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-225160" y="279436"/>
            <a:ext cx="4488353" cy="31046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7" name="Google Shape;309;p35"/>
          <p:cNvSpPr/>
          <p:nvPr/>
        </p:nvSpPr>
        <p:spPr>
          <a:xfrm rot="811791">
            <a:off x="6509245" y="693017"/>
            <a:ext cx="3321299" cy="2341866"/>
          </a:xfrm>
          <a:prstGeom prst="cloudCallout">
            <a:avLst>
              <a:gd name="adj1" fmla="val -8920"/>
              <a:gd name="adj2" fmla="val 151019"/>
            </a:avLst>
          </a:prstGeom>
          <a:gradFill>
            <a:gsLst>
              <a:gs pos="0">
                <a:srgbClr val="FFFFFF"/>
              </a:gs>
              <a:gs pos="66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solidFill>
              <a:schemeClr val="accent3">
                <a:shade val="95000"/>
                <a:satMod val="105000"/>
                <a:alpha val="62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3600"/>
          </a:p>
        </p:txBody>
      </p:sp>
      <p:pic>
        <p:nvPicPr>
          <p:cNvPr id="22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1149812" y="3506008"/>
            <a:ext cx="1097280" cy="109728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0664925" y="606637"/>
            <a:ext cx="7699275" cy="1662323"/>
            <a:chOff x="10664925" y="606637"/>
            <a:chExt cx="7699275" cy="1662323"/>
          </a:xfrm>
        </p:grpSpPr>
        <p:sp>
          <p:nvSpPr>
            <p:cNvPr id="144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2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en-AE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182" name="TextBox 42"/>
            <p:cNvSpPr txBox="1">
              <a:spLocks noChangeArrowheads="1"/>
            </p:cNvSpPr>
            <p:nvPr/>
          </p:nvSpPr>
          <p:spPr bwMode="auto">
            <a:xfrm>
              <a:off x="12532452" y="632073"/>
              <a:ext cx="5831748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r>
                <a:rPr lang="ar-SA" altLang="zh-CN" sz="48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الفصل </a:t>
              </a:r>
              <a:r>
                <a:rPr lang="ar-SA" altLang="zh-CN" sz="48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السادس: </a:t>
              </a:r>
              <a:endParaRPr lang="ar-SA" altLang="zh-CN" sz="48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r>
                <a:rPr lang="ar-SA" altLang="zh-CN" sz="48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الجمع</a:t>
              </a:r>
              <a:endParaRPr lang="en-US" altLang="zh-CN" sz="48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3" name="图片 2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982" y="651555"/>
            <a:ext cx="1341618" cy="121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6195881" y="180293"/>
            <a:ext cx="1651304" cy="1741761"/>
            <a:chOff x="-1" y="0"/>
            <a:chExt cx="598437" cy="643172"/>
          </a:xfrm>
        </p:grpSpPr>
        <p:sp>
          <p:nvSpPr>
            <p:cNvPr id="62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cxnSp>
        <p:nvCxnSpPr>
          <p:cNvPr id="169" name="MH_Other_1"/>
          <p:cNvCxnSpPr>
            <a:stCxn id="178" idx="28"/>
            <a:endCxn id="171" idx="0"/>
          </p:cNvCxnSpPr>
          <p:nvPr>
            <p:custDataLst>
              <p:tags r:id="rId1"/>
            </p:custDataLst>
          </p:nvPr>
        </p:nvCxnSpPr>
        <p:spPr>
          <a:xfrm>
            <a:off x="3299761" y="7306164"/>
            <a:ext cx="5768040" cy="1475580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MH_Other_2"/>
          <p:cNvCxnSpPr>
            <a:stCxn id="171" idx="0"/>
            <a:endCxn id="172" idx="32"/>
          </p:cNvCxnSpPr>
          <p:nvPr>
            <p:custDataLst>
              <p:tags r:id="rId2"/>
            </p:custDataLst>
          </p:nvPr>
        </p:nvCxnSpPr>
        <p:spPr>
          <a:xfrm flipH="1" flipV="1">
            <a:off x="6400850" y="6420006"/>
            <a:ext cx="2666951" cy="2361738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MH_Title_1"/>
          <p:cNvSpPr txBox="1"/>
          <p:nvPr>
            <p:custDataLst>
              <p:tags r:id="rId3"/>
            </p:custDataLst>
          </p:nvPr>
        </p:nvSpPr>
        <p:spPr>
          <a:xfrm>
            <a:off x="5181601" y="8781744"/>
            <a:ext cx="7772400" cy="750159"/>
          </a:xfrm>
          <a:prstGeom prst="rect">
            <a:avLst/>
          </a:prstGeom>
          <a:solidFill>
            <a:srgbClr val="6666FF"/>
          </a:solidFill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txBody>
          <a:bodyPr lIns="137135" tIns="68579" rIns="137135" bIns="68579" anchor="ctr">
            <a:noAutofit/>
          </a:bodyPr>
          <a:lstStyle/>
          <a:p>
            <a:pPr algn="ctr">
              <a:defRPr/>
            </a:pPr>
            <a:r>
              <a:rPr lang="ar-SA" altLang="zh-CN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أهداف الفصل السادس</a:t>
            </a:r>
            <a:endParaRPr lang="zh-CN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+mn-lt"/>
            </a:endParaRPr>
          </a:p>
        </p:txBody>
      </p:sp>
      <p:sp>
        <p:nvSpPr>
          <p:cNvPr id="172" name="MH_Other_3"/>
          <p:cNvSpPr/>
          <p:nvPr>
            <p:custDataLst>
              <p:tags r:id="rId4"/>
            </p:custDataLst>
          </p:nvPr>
        </p:nvSpPr>
        <p:spPr>
          <a:xfrm>
            <a:off x="3581400" y="4305300"/>
            <a:ext cx="4216346" cy="2135853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3" name="MH_SubTitle_2"/>
          <p:cNvSpPr/>
          <p:nvPr>
            <p:custDataLst>
              <p:tags r:id="rId5"/>
            </p:custDataLst>
          </p:nvPr>
        </p:nvSpPr>
        <p:spPr>
          <a:xfrm>
            <a:off x="3895126" y="4459387"/>
            <a:ext cx="3611426" cy="1821189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CC0099"/>
                </a:solidFill>
                <a:cs typeface="PT Bold Heading" pitchFamily="2" charset="-78"/>
                <a:sym typeface="+mn-lt"/>
              </a:rPr>
              <a:t>الجمع بضم مجموعتين والجمع الى صفر</a:t>
            </a:r>
            <a:endParaRPr lang="zh-CN" altLang="en-US" sz="3200" dirty="0">
              <a:solidFill>
                <a:srgbClr val="CC0099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4" name="MH_Other_4"/>
          <p:cNvSpPr/>
          <p:nvPr>
            <p:custDataLst>
              <p:tags r:id="rId6"/>
            </p:custDataLst>
          </p:nvPr>
        </p:nvSpPr>
        <p:spPr>
          <a:xfrm>
            <a:off x="7506552" y="4684613"/>
            <a:ext cx="4261103" cy="2135853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5" name="MH_SubTitle_3"/>
          <p:cNvSpPr/>
          <p:nvPr>
            <p:custDataLst>
              <p:tags r:id="rId7"/>
            </p:custDataLst>
          </p:nvPr>
        </p:nvSpPr>
        <p:spPr>
          <a:xfrm>
            <a:off x="7772400" y="4729808"/>
            <a:ext cx="3688949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9900FF"/>
                </a:solidFill>
                <a:cs typeface="PT Bold Heading" pitchFamily="2" charset="-78"/>
                <a:sym typeface="+mn-lt"/>
              </a:rPr>
              <a:t>أستعمل قطع العد لأكون مجموعاً</a:t>
            </a:r>
          </a:p>
          <a:p>
            <a:pPr algn="ctr">
              <a:defRPr/>
            </a:pPr>
            <a:r>
              <a:rPr lang="ar-SA" altLang="zh-CN" sz="3200" dirty="0" smtClean="0">
                <a:solidFill>
                  <a:srgbClr val="9900FF"/>
                </a:solidFill>
                <a:cs typeface="PT Bold Heading" pitchFamily="2" charset="-78"/>
                <a:sym typeface="+mn-lt"/>
              </a:rPr>
              <a:t>من 4 الى 12</a:t>
            </a:r>
            <a:endParaRPr lang="en-US" altLang="zh-CN" sz="3200" dirty="0">
              <a:solidFill>
                <a:srgbClr val="9900FF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6" name="MH_Other_5"/>
          <p:cNvSpPr/>
          <p:nvPr>
            <p:custDataLst>
              <p:tags r:id="rId8"/>
            </p:custDataLst>
          </p:nvPr>
        </p:nvSpPr>
        <p:spPr>
          <a:xfrm>
            <a:off x="11309240" y="4152900"/>
            <a:ext cx="3854560" cy="2157041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7" name="MH_SubTitle_5"/>
          <p:cNvSpPr/>
          <p:nvPr>
            <p:custDataLst>
              <p:tags r:id="rId9"/>
            </p:custDataLst>
          </p:nvPr>
        </p:nvSpPr>
        <p:spPr>
          <a:xfrm>
            <a:off x="11767655" y="4152900"/>
            <a:ext cx="3015145" cy="2127676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FF9900"/>
                </a:solidFill>
                <a:cs typeface="PT Bold Heading" pitchFamily="2" charset="-78"/>
                <a:sym typeface="+mn-lt"/>
              </a:rPr>
              <a:t>الجمع الرأسي والافقي</a:t>
            </a:r>
            <a:endParaRPr lang="en-US" altLang="zh-CN" sz="3200" dirty="0">
              <a:solidFill>
                <a:srgbClr val="FF9900"/>
              </a:solidFill>
              <a:cs typeface="PT Bold Heading" pitchFamily="2" charset="-78"/>
              <a:sym typeface="+mn-lt"/>
            </a:endParaRPr>
          </a:p>
        </p:txBody>
      </p:sp>
      <p:sp>
        <p:nvSpPr>
          <p:cNvPr id="178" name="MH_Other_6"/>
          <p:cNvSpPr/>
          <p:nvPr>
            <p:custDataLst>
              <p:tags r:id="rId10"/>
            </p:custDataLst>
          </p:nvPr>
        </p:nvSpPr>
        <p:spPr>
          <a:xfrm>
            <a:off x="76200" y="5066409"/>
            <a:ext cx="4180197" cy="2591691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9" name="MH_SubTitle_1"/>
          <p:cNvSpPr/>
          <p:nvPr>
            <p:custDataLst>
              <p:tags r:id="rId11"/>
            </p:custDataLst>
          </p:nvPr>
        </p:nvSpPr>
        <p:spPr>
          <a:xfrm>
            <a:off x="381000" y="5295900"/>
            <a:ext cx="3572474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009999"/>
                </a:solidFill>
                <a:cs typeface="PT Bold Heading" pitchFamily="2" charset="-78"/>
                <a:sym typeface="+mn-lt"/>
              </a:rPr>
              <a:t>أستعمل قطع العد لتوضيح قصص وتمثيل الجمع</a:t>
            </a:r>
            <a:endParaRPr lang="zh-CN" altLang="en-US" sz="3200" dirty="0">
              <a:solidFill>
                <a:srgbClr val="009999"/>
              </a:solidFill>
              <a:cs typeface="PT Bold Heading" pitchFamily="2" charset="-78"/>
              <a:sym typeface="+mn-lt"/>
            </a:endParaRPr>
          </a:p>
        </p:txBody>
      </p:sp>
      <p:cxnSp>
        <p:nvCxnSpPr>
          <p:cNvPr id="180" name="MH_Other_7"/>
          <p:cNvCxnSpPr>
            <a:stCxn id="171" idx="0"/>
            <a:endCxn id="185" idx="40"/>
          </p:cNvCxnSpPr>
          <p:nvPr>
            <p:custDataLst>
              <p:tags r:id="rId12"/>
            </p:custDataLst>
          </p:nvPr>
        </p:nvCxnSpPr>
        <p:spPr>
          <a:xfrm flipV="1">
            <a:off x="9067801" y="7744656"/>
            <a:ext cx="5927085" cy="1037088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MH_Other_8"/>
          <p:cNvCxnSpPr>
            <a:stCxn id="174" idx="34"/>
            <a:endCxn id="171" idx="0"/>
          </p:cNvCxnSpPr>
          <p:nvPr>
            <p:custDataLst>
              <p:tags r:id="rId13"/>
            </p:custDataLst>
          </p:nvPr>
        </p:nvCxnSpPr>
        <p:spPr>
          <a:xfrm flipH="1">
            <a:off x="9067801" y="6736139"/>
            <a:ext cx="627544" cy="2045605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MH_Other_9"/>
          <p:cNvSpPr/>
          <p:nvPr>
            <p:custDataLst>
              <p:tags r:id="rId14"/>
            </p:custDataLst>
          </p:nvPr>
        </p:nvSpPr>
        <p:spPr>
          <a:xfrm>
            <a:off x="13917051" y="5566271"/>
            <a:ext cx="4294749" cy="2472829"/>
          </a:xfrm>
          <a:custGeom>
            <a:avLst/>
            <a:gdLst>
              <a:gd name="connsiteX0" fmla="*/ 967503 w 1885632"/>
              <a:gd name="connsiteY0" fmla="*/ 143738 h 1811838"/>
              <a:gd name="connsiteX1" fmla="*/ 813446 w 1885632"/>
              <a:gd name="connsiteY1" fmla="*/ 154545 h 1811838"/>
              <a:gd name="connsiteX2" fmla="*/ 191442 w 1885632"/>
              <a:gd name="connsiteY2" fmla="*/ 1035290 h 1811838"/>
              <a:gd name="connsiteX3" fmla="*/ 1072187 w 1885632"/>
              <a:gd name="connsiteY3" fmla="*/ 1657294 h 1811838"/>
              <a:gd name="connsiteX4" fmla="*/ 1694191 w 1885632"/>
              <a:gd name="connsiteY4" fmla="*/ 776549 h 1811838"/>
              <a:gd name="connsiteX5" fmla="*/ 967503 w 1885632"/>
              <a:gd name="connsiteY5" fmla="*/ 143738 h 1811838"/>
              <a:gd name="connsiteX6" fmla="*/ 1205499 w 1885632"/>
              <a:gd name="connsiteY6" fmla="*/ 0 h 1811838"/>
              <a:gd name="connsiteX7" fmla="*/ 1205599 w 1885632"/>
              <a:gd name="connsiteY7" fmla="*/ 3219 h 1811838"/>
              <a:gd name="connsiteX8" fmla="*/ 1207410 w 1885632"/>
              <a:gd name="connsiteY8" fmla="*/ 556 h 1811838"/>
              <a:gd name="connsiteX9" fmla="*/ 1233742 w 1885632"/>
              <a:gd name="connsiteY9" fmla="*/ 44096 h 1811838"/>
              <a:gd name="connsiteX10" fmla="*/ 1412402 w 1885632"/>
              <a:gd name="connsiteY10" fmla="*/ 215739 h 1811838"/>
              <a:gd name="connsiteX11" fmla="*/ 1637652 w 1885632"/>
              <a:gd name="connsiteY11" fmla="*/ 318908 h 1811838"/>
              <a:gd name="connsiteX12" fmla="*/ 1687817 w 1885632"/>
              <a:gd name="connsiteY12" fmla="*/ 327417 h 1811838"/>
              <a:gd name="connsiteX13" fmla="*/ 1686005 w 1885632"/>
              <a:gd name="connsiteY13" fmla="*/ 330079 h 1811838"/>
              <a:gd name="connsiteX14" fmla="*/ 1689037 w 1885632"/>
              <a:gd name="connsiteY14" fmla="*/ 328991 h 1811838"/>
              <a:gd name="connsiteX15" fmla="*/ 1684748 w 1885632"/>
              <a:gd name="connsiteY15" fmla="*/ 379691 h 1811838"/>
              <a:gd name="connsiteX16" fmla="*/ 1728398 w 1885632"/>
              <a:gd name="connsiteY16" fmla="*/ 623568 h 1811838"/>
              <a:gd name="connsiteX17" fmla="*/ 1849986 w 1885632"/>
              <a:gd name="connsiteY17" fmla="*/ 839431 h 1811838"/>
              <a:gd name="connsiteX18" fmla="*/ 1885570 w 1885632"/>
              <a:gd name="connsiteY18" fmla="*/ 875801 h 1811838"/>
              <a:gd name="connsiteX19" fmla="*/ 1882539 w 1885632"/>
              <a:gd name="connsiteY19" fmla="*/ 876891 h 1811838"/>
              <a:gd name="connsiteX20" fmla="*/ 1885632 w 1885632"/>
              <a:gd name="connsiteY20" fmla="*/ 877791 h 1811838"/>
              <a:gd name="connsiteX21" fmla="*/ 1852361 w 1885632"/>
              <a:gd name="connsiteY21" fmla="*/ 916288 h 1811838"/>
              <a:gd name="connsiteX22" fmla="*/ 1744327 w 1885632"/>
              <a:gd name="connsiteY22" fmla="*/ 1139246 h 1811838"/>
              <a:gd name="connsiteX23" fmla="*/ 1715813 w 1885632"/>
              <a:gd name="connsiteY23" fmla="*/ 1385351 h 1811838"/>
              <a:gd name="connsiteX24" fmla="*/ 1723223 w 1885632"/>
              <a:gd name="connsiteY24" fmla="*/ 1435690 h 1811838"/>
              <a:gd name="connsiteX25" fmla="*/ 1720128 w 1885632"/>
              <a:gd name="connsiteY25" fmla="*/ 1434789 h 1811838"/>
              <a:gd name="connsiteX26" fmla="*/ 1722103 w 1885632"/>
              <a:gd name="connsiteY26" fmla="*/ 1437336 h 1811838"/>
              <a:gd name="connsiteX27" fmla="*/ 1672558 w 1885632"/>
              <a:gd name="connsiteY27" fmla="*/ 1448926 h 1811838"/>
              <a:gd name="connsiteX28" fmla="*/ 1454106 w 1885632"/>
              <a:gd name="connsiteY28" fmla="*/ 1565801 h 1811838"/>
              <a:gd name="connsiteX29" fmla="*/ 1286380 w 1885632"/>
              <a:gd name="connsiteY29" fmla="*/ 1748145 h 1811838"/>
              <a:gd name="connsiteX30" fmla="*/ 1262786 w 1885632"/>
              <a:gd name="connsiteY30" fmla="*/ 1793224 h 1811838"/>
              <a:gd name="connsiteX31" fmla="*/ 1260813 w 1885632"/>
              <a:gd name="connsiteY31" fmla="*/ 1790678 h 1811838"/>
              <a:gd name="connsiteX32" fmla="*/ 1260913 w 1885632"/>
              <a:gd name="connsiteY32" fmla="*/ 1793899 h 1811838"/>
              <a:gd name="connsiteX33" fmla="*/ 1214018 w 1885632"/>
              <a:gd name="connsiteY33" fmla="*/ 1774152 h 1811838"/>
              <a:gd name="connsiteX34" fmla="*/ 968589 w 1885632"/>
              <a:gd name="connsiteY34" fmla="*/ 1740304 h 1811838"/>
              <a:gd name="connsiteX35" fmla="*/ 725717 w 1885632"/>
              <a:gd name="connsiteY35" fmla="*/ 1789236 h 1811838"/>
              <a:gd name="connsiteX36" fmla="*/ 680132 w 1885632"/>
              <a:gd name="connsiteY36" fmla="*/ 1811838 h 1811838"/>
              <a:gd name="connsiteX37" fmla="*/ 680033 w 1885632"/>
              <a:gd name="connsiteY37" fmla="*/ 1808619 h 1811838"/>
              <a:gd name="connsiteX38" fmla="*/ 678222 w 1885632"/>
              <a:gd name="connsiteY38" fmla="*/ 1811282 h 1811838"/>
              <a:gd name="connsiteX39" fmla="*/ 651889 w 1885632"/>
              <a:gd name="connsiteY39" fmla="*/ 1767743 h 1811838"/>
              <a:gd name="connsiteX40" fmla="*/ 473229 w 1885632"/>
              <a:gd name="connsiteY40" fmla="*/ 1596099 h 1811838"/>
              <a:gd name="connsiteX41" fmla="*/ 247980 w 1885632"/>
              <a:gd name="connsiteY41" fmla="*/ 1492930 h 1811838"/>
              <a:gd name="connsiteX42" fmla="*/ 197815 w 1885632"/>
              <a:gd name="connsiteY42" fmla="*/ 1484422 h 1811838"/>
              <a:gd name="connsiteX43" fmla="*/ 199626 w 1885632"/>
              <a:gd name="connsiteY43" fmla="*/ 1481759 h 1811838"/>
              <a:gd name="connsiteX44" fmla="*/ 196595 w 1885632"/>
              <a:gd name="connsiteY44" fmla="*/ 1482848 h 1811838"/>
              <a:gd name="connsiteX45" fmla="*/ 200883 w 1885632"/>
              <a:gd name="connsiteY45" fmla="*/ 1432147 h 1811838"/>
              <a:gd name="connsiteX46" fmla="*/ 157233 w 1885632"/>
              <a:gd name="connsiteY46" fmla="*/ 1188270 h 1811838"/>
              <a:gd name="connsiteX47" fmla="*/ 35644 w 1885632"/>
              <a:gd name="connsiteY47" fmla="*/ 972407 h 1811838"/>
              <a:gd name="connsiteX48" fmla="*/ 62 w 1885632"/>
              <a:gd name="connsiteY48" fmla="*/ 936036 h 1811838"/>
              <a:gd name="connsiteX49" fmla="*/ 3095 w 1885632"/>
              <a:gd name="connsiteY49" fmla="*/ 934947 h 1811838"/>
              <a:gd name="connsiteX50" fmla="*/ 0 w 1885632"/>
              <a:gd name="connsiteY50" fmla="*/ 934046 h 1811838"/>
              <a:gd name="connsiteX51" fmla="*/ 33272 w 1885632"/>
              <a:gd name="connsiteY51" fmla="*/ 895549 h 1811838"/>
              <a:gd name="connsiteX52" fmla="*/ 141305 w 1885632"/>
              <a:gd name="connsiteY52" fmla="*/ 672591 h 1811838"/>
              <a:gd name="connsiteX53" fmla="*/ 169819 w 1885632"/>
              <a:gd name="connsiteY53" fmla="*/ 426486 h 1811838"/>
              <a:gd name="connsiteX54" fmla="*/ 162409 w 1885632"/>
              <a:gd name="connsiteY54" fmla="*/ 376147 h 1811838"/>
              <a:gd name="connsiteX55" fmla="*/ 165502 w 1885632"/>
              <a:gd name="connsiteY55" fmla="*/ 377047 h 1811838"/>
              <a:gd name="connsiteX56" fmla="*/ 163529 w 1885632"/>
              <a:gd name="connsiteY56" fmla="*/ 374501 h 1811838"/>
              <a:gd name="connsiteX57" fmla="*/ 213074 w 1885632"/>
              <a:gd name="connsiteY57" fmla="*/ 362912 h 1811838"/>
              <a:gd name="connsiteX58" fmla="*/ 431525 w 1885632"/>
              <a:gd name="connsiteY58" fmla="*/ 246037 h 1811838"/>
              <a:gd name="connsiteX59" fmla="*/ 599251 w 1885632"/>
              <a:gd name="connsiteY59" fmla="*/ 63694 h 1811838"/>
              <a:gd name="connsiteX60" fmla="*/ 622846 w 1885632"/>
              <a:gd name="connsiteY60" fmla="*/ 18614 h 1811838"/>
              <a:gd name="connsiteX61" fmla="*/ 624818 w 1885632"/>
              <a:gd name="connsiteY61" fmla="*/ 21159 h 1811838"/>
              <a:gd name="connsiteX62" fmla="*/ 624719 w 1885632"/>
              <a:gd name="connsiteY62" fmla="*/ 17940 h 1811838"/>
              <a:gd name="connsiteX63" fmla="*/ 671613 w 1885632"/>
              <a:gd name="connsiteY63" fmla="*/ 37686 h 1811838"/>
              <a:gd name="connsiteX64" fmla="*/ 917042 w 1885632"/>
              <a:gd name="connsiteY64" fmla="*/ 71535 h 1811838"/>
              <a:gd name="connsiteX65" fmla="*/ 1159914 w 1885632"/>
              <a:gd name="connsiteY65" fmla="*/ 22602 h 181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85632" h="1811838">
                <a:moveTo>
                  <a:pt x="967503" y="143738"/>
                </a:moveTo>
                <a:cubicBezTo>
                  <a:pt x="916867" y="142150"/>
                  <a:pt x="865318" y="145614"/>
                  <a:pt x="813446" y="154545"/>
                </a:cubicBezTo>
                <a:cubicBezTo>
                  <a:pt x="398473" y="225994"/>
                  <a:pt x="119993" y="620317"/>
                  <a:pt x="191442" y="1035290"/>
                </a:cubicBezTo>
                <a:cubicBezTo>
                  <a:pt x="262892" y="1450263"/>
                  <a:pt x="657215" y="1728743"/>
                  <a:pt x="1072187" y="1657294"/>
                </a:cubicBezTo>
                <a:cubicBezTo>
                  <a:pt x="1487160" y="1585844"/>
                  <a:pt x="1765641" y="1191522"/>
                  <a:pt x="1694191" y="776549"/>
                </a:cubicBezTo>
                <a:cubicBezTo>
                  <a:pt x="1631673" y="413447"/>
                  <a:pt x="1321955" y="154848"/>
                  <a:pt x="967503" y="143738"/>
                </a:cubicBezTo>
                <a:close/>
                <a:moveTo>
                  <a:pt x="1205499" y="0"/>
                </a:moveTo>
                <a:lnTo>
                  <a:pt x="1205599" y="3219"/>
                </a:lnTo>
                <a:lnTo>
                  <a:pt x="1207410" y="556"/>
                </a:lnTo>
                <a:lnTo>
                  <a:pt x="1233742" y="44096"/>
                </a:lnTo>
                <a:cubicBezTo>
                  <a:pt x="1276686" y="104934"/>
                  <a:pt x="1337594" y="164840"/>
                  <a:pt x="1412402" y="215739"/>
                </a:cubicBezTo>
                <a:cubicBezTo>
                  <a:pt x="1487211" y="266637"/>
                  <a:pt x="1565296" y="301300"/>
                  <a:pt x="1637652" y="318908"/>
                </a:cubicBezTo>
                <a:lnTo>
                  <a:pt x="1687817" y="327417"/>
                </a:lnTo>
                <a:lnTo>
                  <a:pt x="1686005" y="330079"/>
                </a:lnTo>
                <a:lnTo>
                  <a:pt x="1689037" y="328991"/>
                </a:lnTo>
                <a:lnTo>
                  <a:pt x="1684748" y="379691"/>
                </a:lnTo>
                <a:cubicBezTo>
                  <a:pt x="1683729" y="454152"/>
                  <a:pt x="1697794" y="538419"/>
                  <a:pt x="1728398" y="623568"/>
                </a:cubicBezTo>
                <a:cubicBezTo>
                  <a:pt x="1759002" y="708716"/>
                  <a:pt x="1801800" y="782656"/>
                  <a:pt x="1849986" y="839431"/>
                </a:cubicBezTo>
                <a:lnTo>
                  <a:pt x="1885570" y="875801"/>
                </a:lnTo>
                <a:lnTo>
                  <a:pt x="1882539" y="876891"/>
                </a:lnTo>
                <a:lnTo>
                  <a:pt x="1885632" y="877791"/>
                </a:lnTo>
                <a:lnTo>
                  <a:pt x="1852361" y="916288"/>
                </a:lnTo>
                <a:cubicBezTo>
                  <a:pt x="1807769" y="975929"/>
                  <a:pt x="1769618" y="1052370"/>
                  <a:pt x="1744327" y="1139246"/>
                </a:cubicBezTo>
                <a:cubicBezTo>
                  <a:pt x="1719038" y="1226121"/>
                  <a:pt x="1710201" y="1311095"/>
                  <a:pt x="1715813" y="1385351"/>
                </a:cubicBezTo>
                <a:lnTo>
                  <a:pt x="1723223" y="1435690"/>
                </a:lnTo>
                <a:lnTo>
                  <a:pt x="1720128" y="1434789"/>
                </a:lnTo>
                <a:lnTo>
                  <a:pt x="1722103" y="1437336"/>
                </a:lnTo>
                <a:lnTo>
                  <a:pt x="1672558" y="1448926"/>
                </a:lnTo>
                <a:cubicBezTo>
                  <a:pt x="1601426" y="1470966"/>
                  <a:pt x="1525630" y="1510382"/>
                  <a:pt x="1454106" y="1565801"/>
                </a:cubicBezTo>
                <a:cubicBezTo>
                  <a:pt x="1382582" y="1621220"/>
                  <a:pt x="1325485" y="1684771"/>
                  <a:pt x="1286380" y="1748145"/>
                </a:cubicBezTo>
                <a:lnTo>
                  <a:pt x="1262786" y="1793224"/>
                </a:lnTo>
                <a:lnTo>
                  <a:pt x="1260813" y="1790678"/>
                </a:lnTo>
                <a:lnTo>
                  <a:pt x="1260913" y="1793899"/>
                </a:lnTo>
                <a:lnTo>
                  <a:pt x="1214018" y="1774152"/>
                </a:lnTo>
                <a:cubicBezTo>
                  <a:pt x="1143517" y="1750173"/>
                  <a:pt x="1059028" y="1737510"/>
                  <a:pt x="968589" y="1740304"/>
                </a:cubicBezTo>
                <a:cubicBezTo>
                  <a:pt x="878151" y="1743097"/>
                  <a:pt x="794605" y="1760951"/>
                  <a:pt x="725717" y="1789236"/>
                </a:cubicBezTo>
                <a:lnTo>
                  <a:pt x="680132" y="1811838"/>
                </a:lnTo>
                <a:lnTo>
                  <a:pt x="680033" y="1808619"/>
                </a:lnTo>
                <a:lnTo>
                  <a:pt x="678222" y="1811282"/>
                </a:lnTo>
                <a:lnTo>
                  <a:pt x="651889" y="1767743"/>
                </a:lnTo>
                <a:cubicBezTo>
                  <a:pt x="608947" y="1706903"/>
                  <a:pt x="548037" y="1646998"/>
                  <a:pt x="473229" y="1596099"/>
                </a:cubicBezTo>
                <a:cubicBezTo>
                  <a:pt x="398420" y="1545201"/>
                  <a:pt x="320336" y="1510538"/>
                  <a:pt x="247980" y="1492930"/>
                </a:cubicBezTo>
                <a:lnTo>
                  <a:pt x="197815" y="1484422"/>
                </a:lnTo>
                <a:lnTo>
                  <a:pt x="199626" y="1481759"/>
                </a:lnTo>
                <a:lnTo>
                  <a:pt x="196595" y="1482848"/>
                </a:lnTo>
                <a:lnTo>
                  <a:pt x="200883" y="1432147"/>
                </a:lnTo>
                <a:cubicBezTo>
                  <a:pt x="201903" y="1357686"/>
                  <a:pt x="187837" y="1273419"/>
                  <a:pt x="157233" y="1188270"/>
                </a:cubicBezTo>
                <a:cubicBezTo>
                  <a:pt x="126630" y="1103122"/>
                  <a:pt x="83832" y="1029181"/>
                  <a:pt x="35644" y="972407"/>
                </a:cubicBezTo>
                <a:lnTo>
                  <a:pt x="62" y="936036"/>
                </a:lnTo>
                <a:lnTo>
                  <a:pt x="3095" y="934947"/>
                </a:lnTo>
                <a:lnTo>
                  <a:pt x="0" y="934046"/>
                </a:lnTo>
                <a:lnTo>
                  <a:pt x="33272" y="895549"/>
                </a:lnTo>
                <a:cubicBezTo>
                  <a:pt x="77863" y="835908"/>
                  <a:pt x="116015" y="759468"/>
                  <a:pt x="141305" y="672591"/>
                </a:cubicBezTo>
                <a:cubicBezTo>
                  <a:pt x="166594" y="585716"/>
                  <a:pt x="175432" y="500742"/>
                  <a:pt x="169819" y="426486"/>
                </a:cubicBezTo>
                <a:lnTo>
                  <a:pt x="162409" y="376147"/>
                </a:lnTo>
                <a:lnTo>
                  <a:pt x="165502" y="377047"/>
                </a:lnTo>
                <a:lnTo>
                  <a:pt x="163529" y="374501"/>
                </a:lnTo>
                <a:lnTo>
                  <a:pt x="213074" y="362912"/>
                </a:lnTo>
                <a:cubicBezTo>
                  <a:pt x="284205" y="340872"/>
                  <a:pt x="360001" y="301455"/>
                  <a:pt x="431525" y="246037"/>
                </a:cubicBezTo>
                <a:cubicBezTo>
                  <a:pt x="503050" y="190619"/>
                  <a:pt x="560146" y="127066"/>
                  <a:pt x="599251" y="63694"/>
                </a:cubicBezTo>
                <a:lnTo>
                  <a:pt x="622846" y="18614"/>
                </a:lnTo>
                <a:lnTo>
                  <a:pt x="624818" y="21159"/>
                </a:lnTo>
                <a:lnTo>
                  <a:pt x="624719" y="17940"/>
                </a:lnTo>
                <a:lnTo>
                  <a:pt x="671613" y="37686"/>
                </a:lnTo>
                <a:cubicBezTo>
                  <a:pt x="742114" y="61665"/>
                  <a:pt x="826603" y="74328"/>
                  <a:pt x="917042" y="71535"/>
                </a:cubicBezTo>
                <a:cubicBezTo>
                  <a:pt x="1007480" y="68741"/>
                  <a:pt x="1091027" y="50886"/>
                  <a:pt x="1159914" y="22602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  <a:effectLst>
            <a:outerShdw blurRad="1016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/>
          <a:lstStyle/>
          <a:p>
            <a:pPr algn="ctr">
              <a:defRPr/>
            </a:pPr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6" name="MH_SubTitle_4"/>
          <p:cNvSpPr/>
          <p:nvPr>
            <p:custDataLst>
              <p:tags r:id="rId15"/>
            </p:custDataLst>
          </p:nvPr>
        </p:nvSpPr>
        <p:spPr>
          <a:xfrm>
            <a:off x="14401800" y="5720408"/>
            <a:ext cx="3374365" cy="2242492"/>
          </a:xfrm>
          <a:custGeom>
            <a:avLst/>
            <a:gdLst>
              <a:gd name="connsiteX0" fmla="*/ 766985 w 1487101"/>
              <a:gd name="connsiteY0" fmla="*/ 20013 h 1487102"/>
              <a:gd name="connsiteX1" fmla="*/ 620740 w 1487101"/>
              <a:gd name="connsiteY1" fmla="*/ 30273 h 1487102"/>
              <a:gd name="connsiteX2" fmla="*/ 30272 w 1487101"/>
              <a:gd name="connsiteY2" fmla="*/ 866362 h 1487102"/>
              <a:gd name="connsiteX3" fmla="*/ 866362 w 1487101"/>
              <a:gd name="connsiteY3" fmla="*/ 1456830 h 1487102"/>
              <a:gd name="connsiteX4" fmla="*/ 1456829 w 1487101"/>
              <a:gd name="connsiteY4" fmla="*/ 620740 h 1487102"/>
              <a:gd name="connsiteX5" fmla="*/ 766985 w 1487101"/>
              <a:gd name="connsiteY5" fmla="*/ 20013 h 1487102"/>
              <a:gd name="connsiteX6" fmla="*/ 767622 w 1487101"/>
              <a:gd name="connsiteY6" fmla="*/ 364 h 1487102"/>
              <a:gd name="connsiteX7" fmla="*/ 1476200 w 1487101"/>
              <a:gd name="connsiteY7" fmla="*/ 617405 h 1487102"/>
              <a:gd name="connsiteX8" fmla="*/ 869697 w 1487101"/>
              <a:gd name="connsiteY8" fmla="*/ 1476201 h 1487102"/>
              <a:gd name="connsiteX9" fmla="*/ 10901 w 1487101"/>
              <a:gd name="connsiteY9" fmla="*/ 869698 h 1487102"/>
              <a:gd name="connsiteX10" fmla="*/ 617404 w 1487101"/>
              <a:gd name="connsiteY10" fmla="*/ 10902 h 1487102"/>
              <a:gd name="connsiteX11" fmla="*/ 767622 w 1487101"/>
              <a:gd name="connsiteY11" fmla="*/ 364 h 148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101" h="1487102">
                <a:moveTo>
                  <a:pt x="766985" y="20013"/>
                </a:moveTo>
                <a:cubicBezTo>
                  <a:pt x="718916" y="18506"/>
                  <a:pt x="669981" y="21794"/>
                  <a:pt x="620740" y="30273"/>
                </a:cubicBezTo>
                <a:cubicBezTo>
                  <a:pt x="226807" y="98099"/>
                  <a:pt x="-37554" y="472430"/>
                  <a:pt x="30272" y="866362"/>
                </a:cubicBezTo>
                <a:cubicBezTo>
                  <a:pt x="98099" y="1260295"/>
                  <a:pt x="472430" y="1524656"/>
                  <a:pt x="866362" y="1456830"/>
                </a:cubicBezTo>
                <a:cubicBezTo>
                  <a:pt x="1260295" y="1389003"/>
                  <a:pt x="1524656" y="1014672"/>
                  <a:pt x="1456829" y="620740"/>
                </a:cubicBezTo>
                <a:cubicBezTo>
                  <a:pt x="1397481" y="276049"/>
                  <a:pt x="1103466" y="30561"/>
                  <a:pt x="766985" y="20013"/>
                </a:cubicBezTo>
                <a:close/>
                <a:moveTo>
                  <a:pt x="767622" y="364"/>
                </a:moveTo>
                <a:cubicBezTo>
                  <a:pt x="1113240" y="11198"/>
                  <a:pt x="1415240" y="263352"/>
                  <a:pt x="1476200" y="617405"/>
                </a:cubicBezTo>
                <a:cubicBezTo>
                  <a:pt x="1545869" y="1022036"/>
                  <a:pt x="1274328" y="1406532"/>
                  <a:pt x="869697" y="1476201"/>
                </a:cubicBezTo>
                <a:cubicBezTo>
                  <a:pt x="465066" y="1545869"/>
                  <a:pt x="80570" y="1274329"/>
                  <a:pt x="10901" y="869698"/>
                </a:cubicBezTo>
                <a:cubicBezTo>
                  <a:pt x="-58767" y="465067"/>
                  <a:pt x="212773" y="80570"/>
                  <a:pt x="617404" y="10902"/>
                </a:cubicBezTo>
                <a:cubicBezTo>
                  <a:pt x="667983" y="2193"/>
                  <a:pt x="718248" y="-1184"/>
                  <a:pt x="767622" y="364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5" tIns="68579" rIns="137135" bIns="68579" anchor="ctr">
            <a:normAutofit/>
          </a:bodyPr>
          <a:lstStyle/>
          <a:p>
            <a:pPr algn="ctr">
              <a:defRPr/>
            </a:pPr>
            <a:r>
              <a:rPr lang="ar-SA" altLang="zh-CN" sz="3200" dirty="0" smtClean="0">
                <a:solidFill>
                  <a:srgbClr val="6666FF"/>
                </a:solidFill>
                <a:cs typeface="PT Bold Heading" pitchFamily="2" charset="-78"/>
                <a:sym typeface="+mn-lt"/>
              </a:rPr>
              <a:t>أُحل مسائل الجمع بالتمثيل </a:t>
            </a:r>
            <a:endParaRPr lang="en-US" altLang="zh-CN" sz="3200" dirty="0">
              <a:solidFill>
                <a:srgbClr val="6666FF"/>
              </a:solidFill>
              <a:cs typeface="PT Bold Heading" pitchFamily="2" charset="-78"/>
              <a:sym typeface="+mn-lt"/>
            </a:endParaRPr>
          </a:p>
        </p:txBody>
      </p:sp>
      <p:cxnSp>
        <p:nvCxnSpPr>
          <p:cNvPr id="187" name="MH_Other_10"/>
          <p:cNvCxnSpPr>
            <a:stCxn id="176" idx="38"/>
            <a:endCxn id="171" idx="0"/>
          </p:cNvCxnSpPr>
          <p:nvPr>
            <p:custDataLst>
              <p:tags r:id="rId16"/>
            </p:custDataLst>
          </p:nvPr>
        </p:nvCxnSpPr>
        <p:spPr>
          <a:xfrm flipH="1">
            <a:off x="9067801" y="6309279"/>
            <a:ext cx="3627843" cy="2472465"/>
          </a:xfrm>
          <a:prstGeom prst="line">
            <a:avLst/>
          </a:prstGeom>
          <a:ln cmpd="sng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文本框 26"/>
          <p:cNvSpPr txBox="1"/>
          <p:nvPr/>
        </p:nvSpPr>
        <p:spPr>
          <a:xfrm>
            <a:off x="6781800" y="1104900"/>
            <a:ext cx="2873864" cy="1369606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سنتعلم ف</a:t>
            </a:r>
          </a:p>
          <a:p>
            <a:pPr algn="ctr"/>
            <a:r>
              <a:rPr lang="ar-SA" altLang="zh-CN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+mn-lt"/>
              </a:rPr>
              <a:t>ي هذا الفصل </a:t>
            </a:r>
            <a:endParaRPr lang="en-US" altLang="zh-CN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+mn-lt"/>
            </a:endParaRPr>
          </a:p>
        </p:txBody>
      </p:sp>
      <p:sp>
        <p:nvSpPr>
          <p:cNvPr id="189" name="等腰三角形 27"/>
          <p:cNvSpPr/>
          <p:nvPr/>
        </p:nvSpPr>
        <p:spPr>
          <a:xfrm rot="5400000">
            <a:off x="6021168" y="1560734"/>
            <a:ext cx="538933" cy="389269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0" name="等腰三角形 28"/>
          <p:cNvSpPr/>
          <p:nvPr/>
        </p:nvSpPr>
        <p:spPr>
          <a:xfrm rot="16200000">
            <a:off x="9746700" y="1560733"/>
            <a:ext cx="538932" cy="389267"/>
          </a:xfrm>
          <a:prstGeom prst="triangl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56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50"/>
                            </p:stCondLst>
                            <p:childTnLst>
                              <p:par>
                                <p:cTn id="7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250"/>
                            </p:stCondLst>
                            <p:childTnLst>
                              <p:par>
                                <p:cTn id="10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3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58" dur="1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8" grpId="1" animBg="1"/>
      <p:bldP spid="191" grpId="0" animBg="1"/>
      <p:bldP spid="192" grpId="0" animBg="1"/>
      <p:bldP spid="72" grpId="0"/>
      <p:bldP spid="77" grpId="0" animBg="1"/>
      <p:bldP spid="171" grpId="0" animBg="1"/>
      <p:bldP spid="172" grpId="0" animBg="1"/>
      <p:bldP spid="173" grpId="0" animBg="1"/>
      <p:bldP spid="174" grpId="0" animBg="1"/>
      <p:bldP spid="175" grpId="0"/>
      <p:bldP spid="176" grpId="0" animBg="1"/>
      <p:bldP spid="177" grpId="0" animBg="1"/>
      <p:bldP spid="178" grpId="0" animBg="1"/>
      <p:bldP spid="179" grpId="0" animBg="1"/>
      <p:bldP spid="185" grpId="0" animBg="1"/>
      <p:bldP spid="186" grpId="0" animBg="1"/>
      <p:bldP spid="188" grpId="0"/>
      <p:bldP spid="189" grpId="0" animBg="1"/>
      <p:bldP spid="1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112" y="3130921"/>
            <a:ext cx="8918112" cy="6117303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5">
            <a:alphaModFix/>
          </a:blip>
          <a:srcRect t="10938" r="3540" b="2861"/>
          <a:stretch/>
        </p:blipFill>
        <p:spPr>
          <a:xfrm rot="-390103">
            <a:off x="3788956" y="-374251"/>
            <a:ext cx="9910242" cy="69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>
            <a:off x="-73349" y="-106396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" action="ppaction://noaction"/>
          </p:cNvPr>
          <p:cNvSpPr/>
          <p:nvPr/>
        </p:nvSpPr>
        <p:spPr>
          <a:xfrm>
            <a:off x="-536112" y="25910"/>
            <a:ext cx="3670850" cy="1714452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7846676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76" tIns="91437" rIns="182876" bIns="9143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44258" y="301489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-412092" y="876300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1-6-1443هـ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6" name="组合 14">
            <a:extLst>
              <a:ext uri="{FF2B5EF4-FFF2-40B4-BE49-F238E27FC236}">
                <a16:creationId xmlns="" xmlns:a16="http://schemas.microsoft.com/office/drawing/2014/main" id="{5E1BC0BF-9180-4791-8D08-0F93A70CF6A7}"/>
              </a:ext>
            </a:extLst>
          </p:cNvPr>
          <p:cNvGrpSpPr/>
          <p:nvPr/>
        </p:nvGrpSpPr>
        <p:grpSpPr>
          <a:xfrm>
            <a:off x="11417152" y="368394"/>
            <a:ext cx="7632848" cy="1727106"/>
            <a:chOff x="539552" y="1988922"/>
            <a:chExt cx="3816424" cy="863553"/>
          </a:xfrm>
        </p:grpSpPr>
        <p:pic>
          <p:nvPicPr>
            <p:cNvPr id="17" name="图片 11">
              <a:extLst>
                <a:ext uri="{FF2B5EF4-FFF2-40B4-BE49-F238E27FC236}">
                  <a16:creationId xmlns="" xmlns:a16="http://schemas.microsoft.com/office/drawing/2014/main" id="{2366E363-BEE9-4945-99C0-EE440A09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18" name="Freeform: Shape 25">
              <a:extLst>
                <a:ext uri="{FF2B5EF4-FFF2-40B4-BE49-F238E27FC236}">
                  <a16:creationId xmlns="" xmlns:a16="http://schemas.microsoft.com/office/drawing/2014/main" id="{9CD5C539-B03C-420C-9ED1-C10056242D7B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فكرة الدرس 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  <p:sp>
        <p:nvSpPr>
          <p:cNvPr id="21" name="Freeform: Shape 51">
            <a:extLst>
              <a:ext uri="{FF2B5EF4-FFF2-40B4-BE49-F238E27FC236}">
                <a16:creationId xmlns="" xmlns:a16="http://schemas.microsoft.com/office/drawing/2014/main" id="{03D00B63-FE2E-44CD-BC7B-D4593911C090}"/>
              </a:ext>
            </a:extLst>
          </p:cNvPr>
          <p:cNvSpPr/>
          <p:nvPr/>
        </p:nvSpPr>
        <p:spPr bwMode="auto">
          <a:xfrm rot="21092224">
            <a:off x="5943600" y="1697108"/>
            <a:ext cx="6663156" cy="2819032"/>
          </a:xfrm>
          <a:custGeom>
            <a:avLst/>
            <a:gdLst>
              <a:gd name="connsiteX0" fmla="*/ 186024 w 3528392"/>
              <a:gd name="connsiteY0" fmla="*/ 0 h 906134"/>
              <a:gd name="connsiteX1" fmla="*/ 3342368 w 3528392"/>
              <a:gd name="connsiteY1" fmla="*/ 0 h 906134"/>
              <a:gd name="connsiteX2" fmla="*/ 3528392 w 3528392"/>
              <a:gd name="connsiteY2" fmla="*/ 186024 h 906134"/>
              <a:gd name="connsiteX3" fmla="*/ 3528392 w 3528392"/>
              <a:gd name="connsiteY3" fmla="*/ 906134 h 906134"/>
              <a:gd name="connsiteX4" fmla="*/ 0 w 3528392"/>
              <a:gd name="connsiteY4" fmla="*/ 906134 h 906134"/>
              <a:gd name="connsiteX5" fmla="*/ 0 w 3528392"/>
              <a:gd name="connsiteY5" fmla="*/ 186024 h 906134"/>
              <a:gd name="connsiteX6" fmla="*/ 186024 w 3528392"/>
              <a:gd name="connsiteY6" fmla="*/ 0 h 9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92" h="906134">
                <a:moveTo>
                  <a:pt x="186024" y="0"/>
                </a:moveTo>
                <a:lnTo>
                  <a:pt x="3342368" y="0"/>
                </a:lnTo>
                <a:cubicBezTo>
                  <a:pt x="3445106" y="0"/>
                  <a:pt x="3528392" y="83286"/>
                  <a:pt x="3528392" y="186024"/>
                </a:cubicBezTo>
                <a:lnTo>
                  <a:pt x="3528392" y="906134"/>
                </a:lnTo>
                <a:lnTo>
                  <a:pt x="0" y="906134"/>
                </a:lnTo>
                <a:lnTo>
                  <a:pt x="0" y="186024"/>
                </a:lnTo>
                <a:cubicBezTo>
                  <a:pt x="0" y="83286"/>
                  <a:pt x="83286" y="0"/>
                  <a:pt x="186024" y="0"/>
                </a:cubicBezTo>
                <a:close/>
              </a:path>
            </a:pathLst>
          </a:custGeom>
          <a:noFill/>
          <a:ln w="19050">
            <a:noFill/>
            <a:round/>
            <a:headEnd/>
            <a:tailEnd/>
          </a:ln>
        </p:spPr>
        <p:txBody>
          <a:bodyPr rot="0" spcFirstLastPara="0" vert="horz" wrap="square" lIns="182876" tIns="91437" rIns="182876" bIns="91437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أستعمل قطع العد لأكون مجموعاً يساوي </a:t>
            </a:r>
          </a:p>
          <a:p>
            <a:pPr algn="ctr"/>
            <a:r>
              <a:rPr lang="ar-SA" altLang="zh-C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10 ,11, 12</a:t>
            </a:r>
          </a:p>
        </p:txBody>
      </p:sp>
      <p:pic>
        <p:nvPicPr>
          <p:cNvPr id="25" name="Picture 3" descr="Shape, square&#10;&#10;Description automatically generated">
            <a:extLst>
              <a:ext uri="{FF2B5EF4-FFF2-40B4-BE49-F238E27FC236}">
                <a16:creationId xmlns:a16="http://schemas.microsoft.com/office/drawing/2014/main" xmlns="" id="{3EBEF634-0069-485F-8424-C33496D62E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1E6D2"/>
              </a:clrFrom>
              <a:clrTo>
                <a:srgbClr val="F1E6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75" b="79297" l="8594" r="89258">
                        <a14:foregroundMark x1="30469" y1="33203" x2="32813" y2="24023"/>
                        <a14:foregroundMark x1="18945" y1="34766" x2="17773" y2="26172"/>
                        <a14:foregroundMark x1="17773" y1="26172" x2="20898" y2="23242"/>
                        <a14:foregroundMark x1="19336" y1="30078" x2="13477" y2="39844"/>
                        <a14:foregroundMark x1="13477" y1="39844" x2="13672" y2="66211"/>
                        <a14:foregroundMark x1="11328" y1="65430" x2="10156" y2="44336"/>
                        <a14:foregroundMark x1="22461" y1="23242" x2="22852" y2="29297"/>
                        <a14:foregroundMark x1="25195" y1="29297" x2="36328" y2="22852"/>
                        <a14:foregroundMark x1="36328" y1="23242" x2="31641" y2="33984"/>
                        <a14:foregroundMark x1="31641" y1="33984" x2="31641" y2="35938"/>
                        <a14:foregroundMark x1="71289" y1="79297" x2="69727" y2="66602"/>
                        <a14:foregroundMark x1="84375" y1="77734" x2="80469" y2="58984"/>
                        <a14:foregroundMark x1="89648" y1="65039" x2="89063" y2="49023"/>
                        <a14:foregroundMark x1="66992" y1="25781" x2="37891" y2="26563"/>
                        <a14:foregroundMark x1="81250" y1="71289" x2="81250" y2="71289"/>
                        <a14:foregroundMark x1="11523" y1="29688" x2="11523" y2="29688"/>
                        <a14:foregroundMark x1="11328" y1="30859" x2="9570" y2="32813"/>
                        <a14:foregroundMark x1="15625" y1="23633" x2="16992" y2="22070"/>
                        <a14:foregroundMark x1="8594" y1="41602" x2="9766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6572" r="6170" b="17952"/>
          <a:stretch/>
        </p:blipFill>
        <p:spPr>
          <a:xfrm>
            <a:off x="8534400" y="5651197"/>
            <a:ext cx="6577352" cy="4673903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:a16="http://schemas.microsoft.com/office/drawing/2014/main" xmlns="" id="{16D584A9-FBAE-4556-B695-EE5B6C05626C}"/>
              </a:ext>
            </a:extLst>
          </p:cNvPr>
          <p:cNvSpPr txBox="1"/>
          <p:nvPr/>
        </p:nvSpPr>
        <p:spPr>
          <a:xfrm>
            <a:off x="9116445" y="7512903"/>
            <a:ext cx="48281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تكوين الاعداد</a:t>
            </a:r>
          </a:p>
        </p:txBody>
      </p:sp>
      <p:grpSp>
        <p:nvGrpSpPr>
          <p:cNvPr id="22" name="组合 26">
            <a:extLst>
              <a:ext uri="{FF2B5EF4-FFF2-40B4-BE49-F238E27FC236}">
                <a16:creationId xmlns="" xmlns:a16="http://schemas.microsoft.com/office/drawing/2014/main" id="{0C1D7129-0A27-40BE-A4B0-75BC12476D05}"/>
              </a:ext>
            </a:extLst>
          </p:cNvPr>
          <p:cNvGrpSpPr/>
          <p:nvPr/>
        </p:nvGrpSpPr>
        <p:grpSpPr>
          <a:xfrm>
            <a:off x="12213131" y="5829300"/>
            <a:ext cx="7632848" cy="1727106"/>
            <a:chOff x="539552" y="1988922"/>
            <a:chExt cx="3816424" cy="863553"/>
          </a:xfrm>
        </p:grpSpPr>
        <p:pic>
          <p:nvPicPr>
            <p:cNvPr id="23" name="图片 27">
              <a:extLst>
                <a:ext uri="{FF2B5EF4-FFF2-40B4-BE49-F238E27FC236}">
                  <a16:creationId xmlns="" xmlns:a16="http://schemas.microsoft.com/office/drawing/2014/main" id="{77621FFE-B47E-4D40-AC10-51269850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24" name="Freeform: Shape 25">
              <a:extLst>
                <a:ext uri="{FF2B5EF4-FFF2-40B4-BE49-F238E27FC236}">
                  <a16:creationId xmlns="" xmlns:a16="http://schemas.microsoft.com/office/drawing/2014/main" id="{669D8E32-1C73-4001-B015-88F971032307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المفردات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3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t="23958" r="36182" b="7382"/>
          <a:stretch/>
        </p:blipFill>
        <p:spPr bwMode="auto">
          <a:xfrm>
            <a:off x="10044456" y="2856696"/>
            <a:ext cx="5697766" cy="706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8" t="22365" r="35417" b="8596"/>
          <a:stretch/>
        </p:blipFill>
        <p:spPr bwMode="auto">
          <a:xfrm>
            <a:off x="2034801" y="2856696"/>
            <a:ext cx="5340322" cy="701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130 + 131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1- 6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1-6- 1443هـ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227202" y="9310701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7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807272" y="714417"/>
              <a:ext cx="1549943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130 + 131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9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4170304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Office Theme">
  <a:themeElements>
    <a:clrScheme name="مخصص 36">
      <a:dk1>
        <a:srgbClr val="CCDDEA"/>
      </a:dk1>
      <a:lt1>
        <a:sysClr val="window" lastClr="FFFFFF"/>
      </a:lt1>
      <a:dk2>
        <a:srgbClr val="7EA9CA"/>
      </a:dk2>
      <a:lt2>
        <a:srgbClr val="CCDDEA"/>
      </a:lt2>
      <a:accent1>
        <a:srgbClr val="3F739B"/>
      </a:accent1>
      <a:accent2>
        <a:srgbClr val="EBB7D8"/>
      </a:accent2>
      <a:accent3>
        <a:srgbClr val="ACC8DD"/>
      </a:accent3>
      <a:accent4>
        <a:srgbClr val="C783F1"/>
      </a:accent4>
      <a:accent5>
        <a:srgbClr val="CCDDEA"/>
      </a:accent5>
      <a:accent6>
        <a:srgbClr val="CCDDEA"/>
      </a:accent6>
      <a:hlink>
        <a:srgbClr val="9DD076"/>
      </a:hlink>
      <a:folHlink>
        <a:srgbClr val="F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2971</TotalTime>
  <Words>437</Words>
  <Application>Microsoft Office PowerPoint</Application>
  <PresentationFormat>Custom</PresentationFormat>
  <Paragraphs>171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46" baseType="lpstr">
      <vt:lpstr>Arial</vt:lpstr>
      <vt:lpstr>맑은 고딕</vt:lpstr>
      <vt:lpstr>Segoe UI Semibold</vt:lpstr>
      <vt:lpstr>Helvetica Light</vt:lpstr>
      <vt:lpstr>Sakkal Majalla</vt:lpstr>
      <vt:lpstr>Montserrat Black</vt:lpstr>
      <vt:lpstr>Arabic Typesetting</vt:lpstr>
      <vt:lpstr>PT Bold Heading</vt:lpstr>
      <vt:lpstr>宋体</vt:lpstr>
      <vt:lpstr>Copperplate</vt:lpstr>
      <vt:lpstr>华康海报体W12(P)</vt:lpstr>
      <vt:lpstr>微软雅黑</vt:lpstr>
      <vt:lpstr>Arial Rounded MT Bold</vt:lpstr>
      <vt:lpstr>Tw Cen MT</vt:lpstr>
      <vt:lpstr>DecoType Naskh</vt:lpstr>
      <vt:lpstr>Calibri</vt:lpstr>
      <vt:lpstr>Architects Daughter</vt:lpstr>
      <vt:lpstr>Algerian</vt:lpstr>
      <vt:lpstr>Century Gothic</vt:lpstr>
      <vt:lpstr>Dubai</vt:lpstr>
      <vt:lpstr>Concert One</vt:lpstr>
      <vt:lpstr>Montserrat Medium</vt:lpstr>
      <vt:lpstr>新蒂小丸子小学版</vt:lpstr>
      <vt:lpstr>GE Dinar One Medium</vt:lpstr>
      <vt:lpstr>PT Simple Bold Ruled</vt:lpstr>
      <vt:lpstr>Calibri Light</vt:lpstr>
      <vt:lpstr>Catamaran</vt:lpstr>
      <vt:lpstr>Khalid Art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276</cp:revision>
  <dcterms:created xsi:type="dcterms:W3CDTF">2006-08-16T00:00:00Z</dcterms:created>
  <dcterms:modified xsi:type="dcterms:W3CDTF">2023-04-07T12:12:33Z</dcterms:modified>
  <dc:identifier>DAEmlF8lUv0</dc:identifier>
</cp:coreProperties>
</file>