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9" r:id="rId2"/>
    <p:sldId id="456" r:id="rId3"/>
    <p:sldId id="423" r:id="rId4"/>
    <p:sldId id="424" r:id="rId5"/>
    <p:sldId id="425" r:id="rId6"/>
    <p:sldId id="442" r:id="rId7"/>
    <p:sldId id="428" r:id="rId8"/>
    <p:sldId id="444" r:id="rId9"/>
    <p:sldId id="348" r:id="rId10"/>
    <p:sldId id="448" r:id="rId11"/>
    <p:sldId id="433" r:id="rId12"/>
    <p:sldId id="455" r:id="rId13"/>
    <p:sldId id="453" r:id="rId14"/>
    <p:sldId id="435" r:id="rId15"/>
    <p:sldId id="436" r:id="rId16"/>
    <p:sldId id="362" r:id="rId17"/>
    <p:sldId id="438" r:id="rId18"/>
  </p:sldIdLst>
  <p:sldSz cx="18288000" cy="10287000"/>
  <p:notesSz cx="6858000" cy="9144000"/>
  <p:embeddedFontLst>
    <p:embeddedFont>
      <p:font typeface="宋体" pitchFamily="2" charset="-122"/>
      <p:regular r:id="rId20"/>
    </p:embeddedFont>
    <p:embeddedFont>
      <p:font typeface="PT Bold Heading" charset="-78"/>
      <p:regular r:id="rId21"/>
    </p:embeddedFont>
    <p:embeddedFont>
      <p:font typeface="Segoe UI Semibold" pitchFamily="34" charset="0"/>
      <p:bold r:id="rId22"/>
      <p:boldItalic r:id="rId23"/>
    </p:embeddedFont>
    <p:embeddedFont>
      <p:font typeface="微软雅黑" pitchFamily="34" charset="-122"/>
      <p:regular r:id="rId24"/>
      <p:bold r:id="rId25"/>
    </p:embeddedFont>
    <p:embeddedFont>
      <p:font typeface="맑은 고딕" pitchFamily="34" charset="-127"/>
      <p:regular r:id="rId26"/>
      <p:bold r:id="rId27"/>
    </p:embeddedFont>
    <p:embeddedFont>
      <p:font typeface="Arial Rounded MT Bold" pitchFamily="34" charset="0"/>
      <p:regular r:id="rId28"/>
    </p:embeddedFont>
    <p:embeddedFont>
      <p:font typeface="Algerian" pitchFamily="82" charset="0"/>
      <p:regular r:id="rId29"/>
    </p:embeddedFon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Tw Cen MT" pitchFamily="34" charset="0"/>
      <p:regular r:id="rId36"/>
      <p:bold r:id="rId37"/>
      <p:italic r:id="rId38"/>
      <p:boldItalic r:id="rId39"/>
    </p:embeddedFont>
    <p:embeddedFont>
      <p:font typeface="PT Simple Bold Ruled" charset="-78"/>
      <p:regular r:id="rId40"/>
    </p:embeddedFont>
    <p:embeddedFont>
      <p:font typeface="Century Gothic" pitchFamily="34" charset="0"/>
      <p:regular r:id="rId41"/>
      <p:bold r:id="rId42"/>
      <p:italic r:id="rId43"/>
      <p:boldItalic r:id="rId44"/>
    </p:embeddedFont>
    <p:embeddedFont>
      <p:font typeface="Arabic Typesetting" pitchFamily="66" charset="-78"/>
      <p:regular r:id="rId45"/>
    </p:embeddedFont>
    <p:embeddedFont>
      <p:font typeface="DecoType Naskh" charset="-78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99FF"/>
    <a:srgbClr val="CC0099"/>
    <a:srgbClr val="CC3399"/>
    <a:srgbClr val="C6605E"/>
    <a:srgbClr val="9933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324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" Type="http://schemas.openxmlformats.org/officeDocument/2006/relationships/audio" Target="../media/audio3.wav"/><Relationship Id="rId12" Type="http://schemas.openxmlformats.org/officeDocument/2006/relationships/image" Target="../media/image75.gif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4.gif"/><Relationship Id="rId5" Type="http://schemas.openxmlformats.org/officeDocument/2006/relationships/image" Target="../media/image72.tmp"/><Relationship Id="rId15" Type="http://schemas.openxmlformats.org/officeDocument/2006/relationships/image" Target="../media/image77.png"/><Relationship Id="rId10" Type="http://schemas.openxmlformats.org/officeDocument/2006/relationships/image" Target="../media/image2.svg"/><Relationship Id="rId19" Type="http://schemas.microsoft.com/office/2007/relationships/hdphoto" Target="../media/hdphoto9.wdp"/><Relationship Id="rId4" Type="http://schemas.openxmlformats.org/officeDocument/2006/relationships/image" Target="../media/image57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gif"/><Relationship Id="rId18" Type="http://schemas.openxmlformats.org/officeDocument/2006/relationships/image" Target="../media/image86.png"/><Relationship Id="rId3" Type="http://schemas.openxmlformats.org/officeDocument/2006/relationships/audio" Target="../media/audio3.wav"/><Relationship Id="rId21" Type="http://schemas.microsoft.com/office/2007/relationships/hdphoto" Target="../media/hdphoto11.wdp"/><Relationship Id="rId12" Type="http://schemas.openxmlformats.org/officeDocument/2006/relationships/image" Target="../media/image78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74.gif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2.svg"/><Relationship Id="rId19" Type="http://schemas.microsoft.com/office/2007/relationships/hdphoto" Target="../media/hdphoto10.wdp"/><Relationship Id="rId4" Type="http://schemas.openxmlformats.org/officeDocument/2006/relationships/image" Target="../media/image80.tmp"/><Relationship Id="rId14" Type="http://schemas.openxmlformats.org/officeDocument/2006/relationships/image" Target="../media/image82.png"/><Relationship Id="rId22" Type="http://schemas.openxmlformats.org/officeDocument/2006/relationships/image" Target="../media/image88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png"/><Relationship Id="rId3" Type="http://schemas.openxmlformats.org/officeDocument/2006/relationships/audio" Target="../media/audio3.wav"/><Relationship Id="rId12" Type="http://schemas.openxmlformats.org/officeDocument/2006/relationships/image" Target="../media/image9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90.png"/><Relationship Id="rId10" Type="http://schemas.openxmlformats.org/officeDocument/2006/relationships/image" Target="../media/image89.gif"/><Relationship Id="rId4" Type="http://schemas.openxmlformats.org/officeDocument/2006/relationships/image" Target="../media/image73.png"/><Relationship Id="rId9" Type="http://schemas.openxmlformats.org/officeDocument/2006/relationships/image" Target="../media/image2.svg"/><Relationship Id="rId14" Type="http://schemas.openxmlformats.org/officeDocument/2006/relationships/image" Target="../media/image7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8.png"/><Relationship Id="rId18" Type="http://schemas.openxmlformats.org/officeDocument/2006/relationships/image" Target="../media/image101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7.png"/><Relationship Id="rId17" Type="http://schemas.microsoft.com/office/2007/relationships/hdphoto" Target="../media/hdphoto12.wdp"/><Relationship Id="rId2" Type="http://schemas.openxmlformats.org/officeDocument/2006/relationships/video" Target="../media/media3.mp4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microsoft.com/office/2007/relationships/media" Target="../media/media3.mp4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13.png"/><Relationship Id="rId10" Type="http://schemas.openxmlformats.org/officeDocument/2006/relationships/image" Target="../media/image95.jpeg"/><Relationship Id="rId19" Type="http://schemas.openxmlformats.org/officeDocument/2006/relationships/image" Target="../media/image10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4.jpeg"/><Relationship Id="rId14" Type="http://schemas.openxmlformats.org/officeDocument/2006/relationships/image" Target="../media/image99.png"/><Relationship Id="rId22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gif"/><Relationship Id="rId5" Type="http://schemas.openxmlformats.org/officeDocument/2006/relationships/image" Target="../media/image106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png"/><Relationship Id="rId7" Type="http://schemas.openxmlformats.org/officeDocument/2006/relationships/image" Target="../media/image1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jpg"/><Relationship Id="rId9" Type="http://schemas.openxmlformats.org/officeDocument/2006/relationships/image" Target="../media/image114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12" Type="http://schemas.openxmlformats.org/officeDocument/2006/relationships/image" Target="../media/image1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png"/><Relationship Id="rId11" Type="http://schemas.openxmlformats.org/officeDocument/2006/relationships/image" Target="../media/image120.gif"/><Relationship Id="rId5" Type="http://schemas.openxmlformats.org/officeDocument/2006/relationships/image" Target="../media/image116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2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1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81004" y="-190500"/>
            <a:ext cx="10972804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942135"/>
              <a:chOff x="-2270880" y="73499"/>
              <a:chExt cx="9557445" cy="2010536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17205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6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الطرح من الاعداد</a:t>
                </a:r>
              </a:p>
              <a:p>
                <a:pPr algn="ctr"/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4 , 5, 6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22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095501"/>
            <a:ext cx="16891586" cy="79248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8333" y="3501048"/>
            <a:ext cx="8747441" cy="4766107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310" y="3283458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864" y="3265426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106" y="3276548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3300879"/>
            <a:ext cx="775821" cy="7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531" y="4996394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499" y="4927251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ربع نص 13"/>
          <p:cNvSpPr txBox="1"/>
          <p:nvPr/>
        </p:nvSpPr>
        <p:spPr>
          <a:xfrm>
            <a:off x="9067800" y="3162300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4 - 2= 2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2" name="مربع نص 12"/>
          <p:cNvSpPr txBox="1"/>
          <p:nvPr/>
        </p:nvSpPr>
        <p:spPr>
          <a:xfrm>
            <a:off x="12251263" y="2476500"/>
            <a:ext cx="5046137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يستطيع سلمان أن يطرح  4 – 2 = 2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2" name="مربع نص 12"/>
          <p:cNvSpPr txBox="1"/>
          <p:nvPr/>
        </p:nvSpPr>
        <p:spPr>
          <a:xfrm>
            <a:off x="12495076" y="4457700"/>
            <a:ext cx="47261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ويستطيع نايف أن يطرح 4 – 1 = 3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3" name="مربع نص 13"/>
          <p:cNvSpPr txBox="1"/>
          <p:nvPr/>
        </p:nvSpPr>
        <p:spPr>
          <a:xfrm>
            <a:off x="9525000" y="4527202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– 1 = 3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4" name="مربع نص 12"/>
          <p:cNvSpPr txBox="1"/>
          <p:nvPr/>
        </p:nvSpPr>
        <p:spPr>
          <a:xfrm>
            <a:off x="9525431" y="5953244"/>
            <a:ext cx="7162369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* هل يمكن ان نحصل على ناتج طرح  4 بطريقة أخرى؟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5" name="مربع نص 13"/>
          <p:cNvSpPr txBox="1"/>
          <p:nvPr/>
        </p:nvSpPr>
        <p:spPr>
          <a:xfrm>
            <a:off x="9724942" y="6591300"/>
            <a:ext cx="6353258" cy="26314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سنتعرف على هذا في جدول تكوين الأربعة باستعمال المكعبات فهيا نتعلم</a:t>
            </a:r>
            <a:endParaRPr lang="ar-EG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4" descr="Spelling - Word Clouds: HV ELA S1 0109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117" y="8017366"/>
            <a:ext cx="2978145" cy="19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وسيلة شرح بيضاوية 67"/>
          <p:cNvSpPr/>
          <p:nvPr/>
        </p:nvSpPr>
        <p:spPr>
          <a:xfrm>
            <a:off x="-202449" y="3940598"/>
            <a:ext cx="2857520" cy="1336279"/>
          </a:xfrm>
          <a:prstGeom prst="wedgeEllipseCallout">
            <a:avLst>
              <a:gd name="adj1" fmla="val 47842"/>
              <a:gd name="adj2" fmla="val 67362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نايف</a:t>
            </a:r>
            <a:endParaRPr lang="ar-SA" sz="6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وسيلة شرح بيضاوية 68"/>
          <p:cNvSpPr/>
          <p:nvPr/>
        </p:nvSpPr>
        <p:spPr>
          <a:xfrm>
            <a:off x="5181600" y="5219700"/>
            <a:ext cx="2857520" cy="1214446"/>
          </a:xfrm>
          <a:prstGeom prst="wedgeEllipseCallout">
            <a:avLst>
              <a:gd name="adj1" fmla="val -49523"/>
              <a:gd name="adj2" fmla="val -68615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سلمان</a:t>
            </a:r>
            <a:endParaRPr lang="ar-S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58" y="26289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32" y="4984043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4914900"/>
            <a:ext cx="804450" cy="8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1" grpId="0"/>
      <p:bldP spid="52" grpId="0"/>
      <p:bldP spid="62" grpId="0"/>
      <p:bldP spid="63" grpId="0"/>
      <p:bldP spid="64" grpId="0"/>
      <p:bldP spid="65" grpId="0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9" t="80779" r="35724" b="13115"/>
          <a:stretch/>
        </p:blipFill>
        <p:spPr bwMode="auto">
          <a:xfrm>
            <a:off x="2924166" y="6725450"/>
            <a:ext cx="11917619" cy="158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xmlns="" id="{ADFBD333-1D4D-4D6C-9938-85668AFCD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6" t="32410"/>
          <a:stretch/>
        </p:blipFill>
        <p:spPr>
          <a:xfrm>
            <a:off x="4435570" y="2969733"/>
            <a:ext cx="8807259" cy="4250217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5"/>
            <a:ext cx="7239000" cy="167214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4" name="مستطيل 135"/>
          <p:cNvSpPr txBox="1"/>
          <p:nvPr/>
        </p:nvSpPr>
        <p:spPr>
          <a:xfrm>
            <a:off x="5181600" y="7941846"/>
            <a:ext cx="3657600" cy="1240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هو الفرق بين العدد المطروح والعدد المطروح منه</a:t>
            </a:r>
            <a:endParaRPr lang="ar-SA" sz="2800" dirty="0">
              <a:solidFill>
                <a:srgbClr val="6666FF"/>
              </a:solidFill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0200" y="3390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te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00" y="6835440"/>
            <a:ext cx="3009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9448800" y="3619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4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8594713" y="34671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7543800" y="35392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1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6553200" y="3655595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5181600" y="35392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003656" y="3753192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/>
          <p:cNvGrpSpPr/>
          <p:nvPr/>
        </p:nvGrpSpPr>
        <p:grpSpPr>
          <a:xfrm>
            <a:off x="9906000" y="800100"/>
            <a:ext cx="7612675" cy="1369995"/>
            <a:chOff x="9982200" y="952500"/>
            <a:chExt cx="7612675" cy="1369995"/>
          </a:xfrm>
        </p:grpSpPr>
        <p:grpSp>
          <p:nvGrpSpPr>
            <p:cNvPr id="3" name="مجموعة 2"/>
            <p:cNvGrpSpPr/>
            <p:nvPr/>
          </p:nvGrpSpPr>
          <p:grpSpPr>
            <a:xfrm>
              <a:off x="9982200" y="952500"/>
              <a:ext cx="7612675" cy="1369995"/>
              <a:chOff x="9982200" y="952500"/>
              <a:chExt cx="7612675" cy="1369995"/>
            </a:xfrm>
          </p:grpSpPr>
          <p:sp>
            <p:nvSpPr>
              <p:cNvPr id="20" name="أكمل الأعداد الناقصة"/>
              <p:cNvSpPr txBox="1"/>
              <p:nvPr/>
            </p:nvSpPr>
            <p:spPr>
              <a:xfrm>
                <a:off x="9982200" y="952500"/>
                <a:ext cx="7612675" cy="11980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 anchor="ctr">
                <a:noAutofit/>
              </a:bodyPr>
              <a:lstStyle>
                <a:lvl1pPr algn="ctr" defTabSz="227837">
                  <a:defRPr sz="5460">
                    <a:solidFill>
                      <a:srgbClr val="BC1D65"/>
                    </a:solidFill>
                    <a:latin typeface="GE Dinar One Medium"/>
                    <a:ea typeface="GE Dinar One Medium"/>
                    <a:cs typeface="GE Dinar One Medium"/>
                    <a:sym typeface="GE Dinar One Medium"/>
                  </a:defRPr>
                </a:lvl1pPr>
              </a:lstStyle>
              <a:p>
                <a:pPr rtl="0">
                  <a:defRPr/>
                </a:pPr>
                <a:endParaRPr lang="en-US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endParaRPr>
              </a:p>
              <a:p>
                <a:pPr rtl="0">
                  <a:defRPr/>
                </a:pPr>
                <a:endParaRPr lang="en-US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endParaRPr>
              </a:p>
              <a:p>
                <a:pPr rtl="0">
                  <a:defRPr/>
                </a:pPr>
                <a:r>
                  <a:rPr lang="ar-SA" sz="2800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PT Bold Heading" pitchFamily="2" charset="-78"/>
                  </a:rPr>
                  <a:t>أبدأ ب 4             ثم أحذف منها, </a:t>
                </a:r>
              </a:p>
              <a:p>
                <a:pPr rtl="0">
                  <a:defRPr/>
                </a:pPr>
                <a:r>
                  <a:rPr lang="ar-SA" sz="2800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PT Bold Heading" pitchFamily="2" charset="-78"/>
                  </a:rPr>
                  <a:t>أضع علامة           على المكعبات المحذوفة ,</a:t>
                </a:r>
              </a:p>
              <a:p>
                <a:pPr rtl="0">
                  <a:defRPr/>
                </a:pPr>
                <a:r>
                  <a:rPr lang="ar-SA" sz="2800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PT Bold Heading" pitchFamily="2" charset="-78"/>
                  </a:rPr>
                  <a:t>ثم أكتب الاعداد :</a:t>
                </a:r>
                <a:endParaRPr sz="28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endParaRPr>
              </a:p>
            </p:txBody>
          </p:sp>
          <p:pic>
            <p:nvPicPr>
              <p:cNvPr id="100" name="Picture 2" descr="تحقق علامة X علامة الصليب ، خطأ, متنوعة, النص 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5325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1554">
                <a:off x="14068861" y="1706839"/>
                <a:ext cx="395537" cy="615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14035145" y="1153214"/>
              <a:ext cx="578656" cy="65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 contrast="54000"/>
          </a:blip>
          <a:srcRect/>
          <a:stretch>
            <a:fillRect/>
          </a:stretch>
        </p:blipFill>
        <p:spPr bwMode="auto">
          <a:xfrm>
            <a:off x="14503220" y="3704623"/>
            <a:ext cx="578656" cy="65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003656" y="4506269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467796" y="4506269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مستطيل 135"/>
          <p:cNvSpPr txBox="1"/>
          <p:nvPr/>
        </p:nvSpPr>
        <p:spPr>
          <a:xfrm>
            <a:off x="9404128" y="4417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4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10" name="مستطيل 135"/>
          <p:cNvSpPr txBox="1"/>
          <p:nvPr/>
        </p:nvSpPr>
        <p:spPr>
          <a:xfrm>
            <a:off x="8550041" y="4265196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1" name="مستطيل 135"/>
          <p:cNvSpPr txBox="1"/>
          <p:nvPr/>
        </p:nvSpPr>
        <p:spPr>
          <a:xfrm>
            <a:off x="7499128" y="433738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2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12" name="مستطيل 135"/>
          <p:cNvSpPr txBox="1"/>
          <p:nvPr/>
        </p:nvSpPr>
        <p:spPr>
          <a:xfrm>
            <a:off x="6508528" y="445369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5136928" y="433738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77226" y="416493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068942" y="5200992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533082" y="5200992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مستطيل 135"/>
          <p:cNvSpPr txBox="1"/>
          <p:nvPr/>
        </p:nvSpPr>
        <p:spPr>
          <a:xfrm>
            <a:off x="9469414" y="511231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4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8615327" y="4959919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7564414" y="503210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3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6573814" y="5148413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21" name="مستطيل 135"/>
          <p:cNvSpPr txBox="1"/>
          <p:nvPr/>
        </p:nvSpPr>
        <p:spPr>
          <a:xfrm>
            <a:off x="5202214" y="503210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0200" y="49911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936856" y="5277192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048328" y="5994173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512468" y="5994173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مستطيل 135"/>
          <p:cNvSpPr txBox="1"/>
          <p:nvPr/>
        </p:nvSpPr>
        <p:spPr>
          <a:xfrm>
            <a:off x="9448800" y="5905499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4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27" name="مستطيل 135"/>
          <p:cNvSpPr txBox="1"/>
          <p:nvPr/>
        </p:nvSpPr>
        <p:spPr>
          <a:xfrm>
            <a:off x="8594713" y="5753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7543800" y="5825289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4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29" name="مستطيل 135"/>
          <p:cNvSpPr txBox="1"/>
          <p:nvPr/>
        </p:nvSpPr>
        <p:spPr>
          <a:xfrm>
            <a:off x="6553200" y="5941594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5181600" y="5825289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09586" y="578428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916242" y="6070373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251056" y="6039192"/>
            <a:ext cx="531548" cy="10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4" descr="Soroban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08" y="781599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77" grpId="0" animBg="1" advAuto="0"/>
      <p:bldP spid="78" grpId="0" animBg="1" advAuto="0"/>
      <p:bldP spid="79" grpId="0" animBg="1" advAuto="0"/>
      <p:bldP spid="88" grpId="0" animBg="1" advAuto="0"/>
      <p:bldP spid="99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5800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88D63B3B-7C3E-4CAF-B1F8-A59DF770B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28967" r="4507" b="-185"/>
          <a:stretch/>
        </p:blipFill>
        <p:spPr>
          <a:xfrm>
            <a:off x="8991600" y="2961919"/>
            <a:ext cx="5423349" cy="4202885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5"/>
            <a:ext cx="7239000" cy="167214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1818" y="401613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2775883" y="41889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</a:t>
            </a:r>
            <a:endParaRPr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11966468" y="3848102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11209441" y="40365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endParaRPr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10580428" y="396983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9346883" y="40365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9067800" y="800100"/>
            <a:ext cx="7612675" cy="1198064"/>
            <a:chOff x="9982200" y="952500"/>
            <a:chExt cx="7612675" cy="1198064"/>
          </a:xfrm>
        </p:grpSpPr>
        <p:sp>
          <p:nvSpPr>
            <p:cNvPr id="20" name="أكمل الأعداد الناقصة"/>
            <p:cNvSpPr txBox="1"/>
            <p:nvPr/>
          </p:nvSpPr>
          <p:spPr>
            <a:xfrm>
              <a:off x="9982200" y="952500"/>
              <a:ext cx="7612675" cy="11980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endParaRPr lang="en-US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  <a:p>
              <a:pPr rtl="0">
                <a:defRPr/>
              </a:pPr>
              <a:endParaRPr lang="en-US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         , لتطرح من 5 و من 6 , </a:t>
              </a:r>
            </a:p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         ثم جد الناتج وأكمل جمل الطرح                            </a:t>
              </a:r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14356544" y="1368335"/>
              <a:ext cx="578656" cy="65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9" name="مستطيل 135"/>
          <p:cNvSpPr txBox="1"/>
          <p:nvPr/>
        </p:nvSpPr>
        <p:spPr>
          <a:xfrm>
            <a:off x="12796497" y="4762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0" name="مستطيل 135"/>
          <p:cNvSpPr txBox="1"/>
          <p:nvPr/>
        </p:nvSpPr>
        <p:spPr>
          <a:xfrm>
            <a:off x="11987082" y="4610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1" name="مستطيل 135"/>
          <p:cNvSpPr txBox="1"/>
          <p:nvPr/>
        </p:nvSpPr>
        <p:spPr>
          <a:xfrm>
            <a:off x="11164769" y="4686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" name="مستطيل 135"/>
          <p:cNvSpPr txBox="1"/>
          <p:nvPr/>
        </p:nvSpPr>
        <p:spPr>
          <a:xfrm>
            <a:off x="10535756" y="4767925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9302211" y="4762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1482" y="4670259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مستطيل 135"/>
          <p:cNvSpPr txBox="1"/>
          <p:nvPr/>
        </p:nvSpPr>
        <p:spPr>
          <a:xfrm>
            <a:off x="12796497" y="5448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B0F0"/>
                </a:solidFill>
              </a:rPr>
              <a:t>5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118" name="مستطيل 135"/>
          <p:cNvSpPr txBox="1"/>
          <p:nvPr/>
        </p:nvSpPr>
        <p:spPr>
          <a:xfrm>
            <a:off x="11987082" y="52197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19" name="مستطيل 135"/>
          <p:cNvSpPr txBox="1"/>
          <p:nvPr/>
        </p:nvSpPr>
        <p:spPr>
          <a:xfrm>
            <a:off x="11230055" y="5295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B0F0"/>
                </a:solidFill>
              </a:rPr>
              <a:t>3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120" name="مستطيل 135"/>
          <p:cNvSpPr txBox="1"/>
          <p:nvPr/>
        </p:nvSpPr>
        <p:spPr>
          <a:xfrm>
            <a:off x="10601042" y="5462648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21" name="مستطيل 135"/>
          <p:cNvSpPr txBox="1"/>
          <p:nvPr/>
        </p:nvSpPr>
        <p:spPr>
          <a:xfrm>
            <a:off x="9367497" y="5448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07969" y="53059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مستطيل 135"/>
          <p:cNvSpPr txBox="1"/>
          <p:nvPr/>
        </p:nvSpPr>
        <p:spPr>
          <a:xfrm>
            <a:off x="12775883" y="6134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92D050"/>
                </a:solidFill>
              </a:rPr>
              <a:t>5</a:t>
            </a:r>
            <a:endParaRPr b="1" dirty="0">
              <a:solidFill>
                <a:srgbClr val="92D050"/>
              </a:solidFill>
            </a:endParaRPr>
          </a:p>
        </p:txBody>
      </p:sp>
      <p:sp>
        <p:nvSpPr>
          <p:cNvPr id="127" name="مستطيل 135"/>
          <p:cNvSpPr txBox="1"/>
          <p:nvPr/>
        </p:nvSpPr>
        <p:spPr>
          <a:xfrm>
            <a:off x="12063282" y="5905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11209441" y="6057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92D050"/>
                </a:solidFill>
              </a:rPr>
              <a:t>4</a:t>
            </a:r>
            <a:endParaRPr b="1" dirty="0">
              <a:solidFill>
                <a:srgbClr val="92D050"/>
              </a:solidFill>
            </a:endParaRPr>
          </a:p>
        </p:txBody>
      </p:sp>
      <p:sp>
        <p:nvSpPr>
          <p:cNvPr id="129" name="مستطيل 135"/>
          <p:cNvSpPr txBox="1"/>
          <p:nvPr/>
        </p:nvSpPr>
        <p:spPr>
          <a:xfrm>
            <a:off x="10555169" y="60579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9443697" y="6057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87355" y="6057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88D63B3B-7C3E-4CAF-B1F8-A59DF770B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28967" r="48294"/>
          <a:stretch/>
        </p:blipFill>
        <p:spPr>
          <a:xfrm>
            <a:off x="3100137" y="2985215"/>
            <a:ext cx="5510463" cy="4191956"/>
          </a:xfrm>
          <a:prstGeom prst="rect">
            <a:avLst/>
          </a:prstGeom>
        </p:spPr>
      </p:pic>
      <p:pic>
        <p:nvPicPr>
          <p:cNvPr id="52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64" y="-229778"/>
            <a:ext cx="2488121" cy="24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649" y="554116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359666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655916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810" y="3480603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849" y="61255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4068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578727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210" y="427331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49" y="64303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38395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951" y="602576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7719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951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633056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40005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937" y="52787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33737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55245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2385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912" y="585777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1007" y="401613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مستطيل 135"/>
          <p:cNvSpPr txBox="1"/>
          <p:nvPr/>
        </p:nvSpPr>
        <p:spPr>
          <a:xfrm>
            <a:off x="7055072" y="41889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CC99FF"/>
                </a:solidFill>
              </a:rPr>
              <a:t>6</a:t>
            </a:r>
            <a:endParaRPr b="1" dirty="0">
              <a:solidFill>
                <a:srgbClr val="CC99FF"/>
              </a:solidFill>
            </a:endParaRPr>
          </a:p>
        </p:txBody>
      </p:sp>
      <p:sp>
        <p:nvSpPr>
          <p:cNvPr id="92" name="مستطيل 135"/>
          <p:cNvSpPr txBox="1"/>
          <p:nvPr/>
        </p:nvSpPr>
        <p:spPr>
          <a:xfrm>
            <a:off x="6245657" y="3848102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93" name="مستطيل 135"/>
          <p:cNvSpPr txBox="1"/>
          <p:nvPr/>
        </p:nvSpPr>
        <p:spPr>
          <a:xfrm>
            <a:off x="5488630" y="40365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CC99FF"/>
                </a:solidFill>
              </a:rPr>
              <a:t>1</a:t>
            </a:r>
            <a:endParaRPr b="1" dirty="0">
              <a:solidFill>
                <a:srgbClr val="CC99FF"/>
              </a:solidFill>
            </a:endParaRPr>
          </a:p>
        </p:txBody>
      </p:sp>
      <p:sp>
        <p:nvSpPr>
          <p:cNvPr id="94" name="مستطيل 135"/>
          <p:cNvSpPr txBox="1"/>
          <p:nvPr/>
        </p:nvSpPr>
        <p:spPr>
          <a:xfrm>
            <a:off x="4859617" y="396983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95" name="مستطيل 135"/>
          <p:cNvSpPr txBox="1"/>
          <p:nvPr/>
        </p:nvSpPr>
        <p:spPr>
          <a:xfrm>
            <a:off x="3626072" y="40365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6" name="مستطيل 135"/>
          <p:cNvSpPr txBox="1"/>
          <p:nvPr/>
        </p:nvSpPr>
        <p:spPr>
          <a:xfrm>
            <a:off x="7075686" y="4798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</a:t>
            </a:r>
            <a:endParaRPr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7" name="مستطيل 135"/>
          <p:cNvSpPr txBox="1"/>
          <p:nvPr/>
        </p:nvSpPr>
        <p:spPr>
          <a:xfrm>
            <a:off x="6266271" y="4610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98" name="مستطيل 135"/>
          <p:cNvSpPr txBox="1"/>
          <p:nvPr/>
        </p:nvSpPr>
        <p:spPr>
          <a:xfrm>
            <a:off x="5443958" y="4686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endParaRPr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1" name="مستطيل 135"/>
          <p:cNvSpPr txBox="1"/>
          <p:nvPr/>
        </p:nvSpPr>
        <p:spPr>
          <a:xfrm>
            <a:off x="4814945" y="4767925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03" name="مستطيل 135"/>
          <p:cNvSpPr txBox="1"/>
          <p:nvPr/>
        </p:nvSpPr>
        <p:spPr>
          <a:xfrm>
            <a:off x="3581400" y="4762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0671" y="4670259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مستطيل 135"/>
          <p:cNvSpPr txBox="1"/>
          <p:nvPr/>
        </p:nvSpPr>
        <p:spPr>
          <a:xfrm>
            <a:off x="7075686" y="5448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92D050"/>
                </a:solidFill>
              </a:rPr>
              <a:t>6</a:t>
            </a:r>
            <a:endParaRPr b="1" dirty="0">
              <a:solidFill>
                <a:srgbClr val="92D050"/>
              </a:solidFill>
            </a:endParaRPr>
          </a:p>
        </p:txBody>
      </p:sp>
      <p:sp>
        <p:nvSpPr>
          <p:cNvPr id="135" name="مستطيل 135"/>
          <p:cNvSpPr txBox="1"/>
          <p:nvPr/>
        </p:nvSpPr>
        <p:spPr>
          <a:xfrm>
            <a:off x="6266271" y="52197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36" name="مستطيل 135"/>
          <p:cNvSpPr txBox="1"/>
          <p:nvPr/>
        </p:nvSpPr>
        <p:spPr>
          <a:xfrm>
            <a:off x="5509244" y="5295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92D050"/>
                </a:solidFill>
              </a:rPr>
              <a:t>3</a:t>
            </a:r>
            <a:endParaRPr b="1" dirty="0">
              <a:solidFill>
                <a:srgbClr val="92D050"/>
              </a:solidFill>
            </a:endParaRPr>
          </a:p>
        </p:txBody>
      </p:sp>
      <p:sp>
        <p:nvSpPr>
          <p:cNvPr id="137" name="مستطيل 135"/>
          <p:cNvSpPr txBox="1"/>
          <p:nvPr/>
        </p:nvSpPr>
        <p:spPr>
          <a:xfrm>
            <a:off x="4880231" y="5462648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38" name="مستطيل 135"/>
          <p:cNvSpPr txBox="1"/>
          <p:nvPr/>
        </p:nvSpPr>
        <p:spPr>
          <a:xfrm>
            <a:off x="3646686" y="5448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7158" y="53059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مستطيل 135"/>
          <p:cNvSpPr txBox="1"/>
          <p:nvPr/>
        </p:nvSpPr>
        <p:spPr>
          <a:xfrm>
            <a:off x="7055072" y="6134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B0F0"/>
                </a:solidFill>
              </a:rPr>
              <a:t>6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141" name="مستطيل 135"/>
          <p:cNvSpPr txBox="1"/>
          <p:nvPr/>
        </p:nvSpPr>
        <p:spPr>
          <a:xfrm>
            <a:off x="6342471" y="5905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5488630" y="6057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B0F0"/>
                </a:solidFill>
              </a:rPr>
              <a:t>4</a:t>
            </a:r>
            <a:endParaRPr b="1" dirty="0">
              <a:solidFill>
                <a:srgbClr val="00B0F0"/>
              </a:solidFill>
            </a:endParaRPr>
          </a:p>
        </p:txBody>
      </p:sp>
      <p:sp>
        <p:nvSpPr>
          <p:cNvPr id="143" name="مستطيل 135"/>
          <p:cNvSpPr txBox="1"/>
          <p:nvPr/>
        </p:nvSpPr>
        <p:spPr>
          <a:xfrm>
            <a:off x="4834358" y="60579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3722886" y="60579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6544" y="6057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925490" y="3449022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297090" y="3933483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232793" y="3331272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883921" y="5686083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001690" y="6167180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349673" y="5394125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449490" y="5386651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824377" y="5123369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449490" y="6049918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864803" y="5703218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95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54" y="3568573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52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10" y="457811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443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767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51" y="46015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17" y="404034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785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433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49" y="5448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515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81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49" y="55245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49" y="6582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51" y="602576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49" y="60493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7" y="54311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245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12" y="601017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339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015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15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582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796858" y="3387933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53909" y="3579316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05072" y="3510037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816833" y="5336856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322641" y="5277157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893451" y="5880859"/>
            <a:ext cx="375001" cy="8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19365" y="5391485"/>
            <a:ext cx="376434" cy="8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66484" y="5480955"/>
            <a:ext cx="376434" cy="8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36307" y="6001083"/>
            <a:ext cx="376434" cy="8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02907" y="5995465"/>
            <a:ext cx="376434" cy="8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4" descr="130 GIF Boobib Pop-Ups idea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55" y="6587840"/>
            <a:ext cx="3956436" cy="39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4" fill="hold">
                      <p:stCondLst>
                        <p:cond delay="indefinite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7" grpId="0" animBg="1" advAuto="0"/>
      <p:bldP spid="78" grpId="0" animBg="1" advAuto="0"/>
      <p:bldP spid="79" grpId="0" animBg="1" advAuto="0"/>
      <p:bldP spid="88" grpId="0" animBg="1" advAuto="0"/>
      <p:bldP spid="99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91" grpId="0" animBg="1" advAuto="0"/>
      <p:bldP spid="92" grpId="0" animBg="1" advAuto="0"/>
      <p:bldP spid="93" grpId="0" animBg="1" advAuto="0"/>
      <p:bldP spid="94" grpId="0" animBg="1" advAuto="0"/>
      <p:bldP spid="95" grpId="0" animBg="1" advAuto="0"/>
      <p:bldP spid="96" grpId="0" animBg="1" advAuto="0"/>
      <p:bldP spid="97" grpId="0" animBg="1" advAuto="0"/>
      <p:bldP spid="98" grpId="0" animBg="1" advAuto="0"/>
      <p:bldP spid="101" grpId="0" animBg="1" advAuto="0"/>
      <p:bldP spid="10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  <p:bldP spid="138" grpId="0" animBg="1" advAuto="0"/>
      <p:bldP spid="140" grpId="0" animBg="1" advAuto="0"/>
      <p:bldP spid="141" grpId="0" animBg="1" advAuto="0"/>
      <p:bldP spid="142" grpId="0" animBg="1" advAuto="0"/>
      <p:bldP spid="143" grpId="0" animBg="1" advAuto="0"/>
      <p:bldP spid="14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ناتج الطرح 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pic>
        <p:nvPicPr>
          <p:cNvPr id="51" name="Picture 6" descr="100 Boobib stickers gif ideas in 2021 | ملصقات, آيكون, قيوط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901" y="6901417"/>
            <a:ext cx="2910282" cy="29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CÁLCULO MENTAL - fundacioncis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2977"/>
            <a:ext cx="1675899" cy="23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xmlns="" id="{8CDDB07E-D5D5-41E8-92AC-885E7F5F22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9" b="56496"/>
          <a:stretch/>
        </p:blipFill>
        <p:spPr>
          <a:xfrm>
            <a:off x="4000786" y="2830652"/>
            <a:ext cx="10195578" cy="2286000"/>
          </a:xfrm>
          <a:prstGeom prst="rect">
            <a:avLst/>
          </a:prstGeom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8CDDB07E-D5D5-41E8-92AC-885E7F5F22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42763"/>
          <a:stretch/>
        </p:blipFill>
        <p:spPr>
          <a:xfrm>
            <a:off x="7145373" y="5753100"/>
            <a:ext cx="6229732" cy="3099983"/>
          </a:xfrm>
          <a:prstGeom prst="rect">
            <a:avLst/>
          </a:prstGeom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6364404"/>
            <a:ext cx="3286148" cy="215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مستطيل 135"/>
          <p:cNvSpPr txBox="1"/>
          <p:nvPr/>
        </p:nvSpPr>
        <p:spPr>
          <a:xfrm>
            <a:off x="7162800" y="8018046"/>
            <a:ext cx="5791200" cy="85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6 – 2 = 4 </a:t>
            </a:r>
            <a:endParaRPr lang="ar-SA" sz="2800" dirty="0">
              <a:solidFill>
                <a:srgbClr val="6666FF"/>
              </a:solidFill>
            </a:endParaRPr>
          </a:p>
          <a:p>
            <a:pPr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اذن ناتج </a:t>
            </a:r>
            <a:r>
              <a:rPr lang="ar-SA" sz="2800" dirty="0" smtClean="0">
                <a:solidFill>
                  <a:srgbClr val="FF0000"/>
                </a:solidFill>
              </a:rPr>
              <a:t>6</a:t>
            </a:r>
            <a:r>
              <a:rPr lang="ar-SA" sz="2800" dirty="0" smtClean="0">
                <a:solidFill>
                  <a:srgbClr val="6666FF"/>
                </a:solidFill>
              </a:rPr>
              <a:t> ناقص </a:t>
            </a:r>
            <a:r>
              <a:rPr lang="ar-SA" sz="2800" dirty="0" smtClean="0">
                <a:solidFill>
                  <a:srgbClr val="FF0000"/>
                </a:solidFill>
              </a:rPr>
              <a:t>2</a:t>
            </a:r>
            <a:r>
              <a:rPr lang="ar-SA" sz="2800" dirty="0" smtClean="0">
                <a:solidFill>
                  <a:srgbClr val="6666FF"/>
                </a:solidFill>
              </a:rPr>
              <a:t> يساوي 4 وليس </a:t>
            </a:r>
            <a:r>
              <a:rPr lang="ar-SA" sz="2800" dirty="0" smtClean="0">
                <a:solidFill>
                  <a:srgbClr val="FF0000"/>
                </a:solidFill>
              </a:rPr>
              <a:t>5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048000" y="7026414"/>
            <a:ext cx="2263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2 = 5</a:t>
            </a:r>
            <a:r>
              <a:rPr lang="ar-S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31382" y="277819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مستطيل 135"/>
          <p:cNvSpPr txBox="1"/>
          <p:nvPr/>
        </p:nvSpPr>
        <p:spPr>
          <a:xfrm>
            <a:off x="11125200" y="2778196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8429026" y="279844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7826" y="27813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2226" y="27813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135"/>
          <p:cNvSpPr txBox="1"/>
          <p:nvPr/>
        </p:nvSpPr>
        <p:spPr>
          <a:xfrm>
            <a:off x="5486400" y="2917162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11233623" y="4036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77226" y="40475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7826" y="401703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مستطيل 135"/>
          <p:cNvSpPr txBox="1"/>
          <p:nvPr/>
        </p:nvSpPr>
        <p:spPr>
          <a:xfrm>
            <a:off x="8435046" y="4076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" name="مستطيل 135"/>
          <p:cNvSpPr txBox="1"/>
          <p:nvPr/>
        </p:nvSpPr>
        <p:spPr>
          <a:xfrm>
            <a:off x="5570974" y="4060161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4577" y="40005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21" grpId="0"/>
      <p:bldP spid="23" grpId="0"/>
      <p:bldP spid="63" grpId="0" animBg="1"/>
      <p:bldP spid="2" grpId="0"/>
      <p:bldP spid="67" grpId="0" animBg="1" advAuto="0"/>
      <p:bldP spid="68" grpId="0" animBg="1" advAuto="0"/>
      <p:bldP spid="75" grpId="0" animBg="1" advAuto="0"/>
      <p:bldP spid="76" grpId="0" animBg="1" advAuto="0"/>
      <p:bldP spid="79" grpId="0" animBg="1" advAuto="0"/>
      <p:bldP spid="9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342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7-  6 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الطرح من </a:t>
              </a:r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</a:t>
              </a:r>
            </a:p>
            <a:p>
              <a:pPr algn="ctr"/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4 ,5, 6</a:t>
              </a:r>
              <a:endParaRPr lang="ar-SA" sz="44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الطرح_من_الأعداد_٤_٥_٦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14892" y="3319732"/>
            <a:ext cx="10963854" cy="61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95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908963" y="3111535"/>
              <a:ext cx="1969981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22 الى 23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2917" r="36182" b="9128"/>
          <a:stretch/>
        </p:blipFill>
        <p:spPr bwMode="auto">
          <a:xfrm>
            <a:off x="9906000" y="3417761"/>
            <a:ext cx="5203460" cy="633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9" t="23882" r="37124" b="7293"/>
          <a:stretch/>
        </p:blipFill>
        <p:spPr bwMode="auto">
          <a:xfrm>
            <a:off x="1959261" y="3336701"/>
            <a:ext cx="5292771" cy="641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22 الى 23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20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575046" y="33688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342461" y="3078516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5833596" y="1528296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5342462" y="4069116"/>
            <a:ext cx="5643744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أطرح من الاعداد 4 , 5 , 6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040926" y="6525093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040929" y="6245761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0842760" y="3501736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842758" y="3222404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162800" y="7193316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الطرح من الاعداد</a:t>
            </a: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609839" y="6409230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45106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</a:t>
              </a:r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22 +23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5209</TotalTime>
  <Words>418</Words>
  <Application>Microsoft Office PowerPoint</Application>
  <PresentationFormat>Custom</PresentationFormat>
  <Paragraphs>174</Paragraphs>
  <Slides>17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51" baseType="lpstr">
      <vt:lpstr>Arial</vt:lpstr>
      <vt:lpstr>思源黑体 CN Medium</vt:lpstr>
      <vt:lpstr>GE Dinar One Medium</vt:lpstr>
      <vt:lpstr>宋体</vt:lpstr>
      <vt:lpstr>Khalid Art bold</vt:lpstr>
      <vt:lpstr>PT Bold Heading</vt:lpstr>
      <vt:lpstr>华康海报体W12(P)</vt:lpstr>
      <vt:lpstr>Architects Daughter</vt:lpstr>
      <vt:lpstr>Dubai</vt:lpstr>
      <vt:lpstr>Montserrat Black</vt:lpstr>
      <vt:lpstr>Segoe UI Semibold</vt:lpstr>
      <vt:lpstr>Helvetica Light</vt:lpstr>
      <vt:lpstr>微软雅黑</vt:lpstr>
      <vt:lpstr>맑은 고딕</vt:lpstr>
      <vt:lpstr>Arial Rounded MT Bold</vt:lpstr>
      <vt:lpstr>Montserrat Medium</vt:lpstr>
      <vt:lpstr>Algerian</vt:lpstr>
      <vt:lpstr>新蒂小丸子小学版</vt:lpstr>
      <vt:lpstr>Catamaran</vt:lpstr>
      <vt:lpstr>Roboto Mono Regular</vt:lpstr>
      <vt:lpstr>Anonymous Pro</vt:lpstr>
      <vt:lpstr>Calibri Light</vt:lpstr>
      <vt:lpstr>Copperplate</vt:lpstr>
      <vt:lpstr>Calibri</vt:lpstr>
      <vt:lpstr>Nunito</vt:lpstr>
      <vt:lpstr>Tw Cen MT</vt:lpstr>
      <vt:lpstr>inpin heiti</vt:lpstr>
      <vt:lpstr>Concert One</vt:lpstr>
      <vt:lpstr>Nunito ExtraLight</vt:lpstr>
      <vt:lpstr>PT Simple Bold Ruled</vt:lpstr>
      <vt:lpstr>Century Gothic</vt:lpstr>
      <vt:lpstr>Arabic Typesetting</vt:lpstr>
      <vt:lpstr>DecoType Naskh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167</cp:revision>
  <dcterms:created xsi:type="dcterms:W3CDTF">2006-08-16T00:00:00Z</dcterms:created>
  <dcterms:modified xsi:type="dcterms:W3CDTF">2023-04-08T10:59:44Z</dcterms:modified>
  <dc:identifier>DAEmlF8lUv0</dc:identifier>
</cp:coreProperties>
</file>