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الأشكال الرباعية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9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1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Relationship Id="rId31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9.xml"/><Relationship Id="rId8" Type="http://schemas.openxmlformats.org/officeDocument/2006/relationships/slide" Target="slide12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9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slide" Target="slide22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mi2963215ri" TargetMode="External"/><Relationship Id="rId3" Type="http://schemas.openxmlformats.org/officeDocument/2006/relationships/image" Target="../media/image30.png"/><Relationship Id="rId4" Type="http://schemas.openxmlformats.org/officeDocument/2006/relationships/image" Target="../media/image9.jpeg"/><Relationship Id="rId5" Type="http://schemas.openxmlformats.org/officeDocument/2006/relationships/image" Target="../media/image31.png"/><Relationship Id="rId6" Type="http://schemas.openxmlformats.org/officeDocument/2006/relationships/image" Target="../media/image10.jpeg"/><Relationship Id="rId7" Type="http://schemas.openxmlformats.org/officeDocument/2006/relationships/image" Target="../media/image32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9.xml"/><Relationship Id="rId12" Type="http://schemas.openxmlformats.org/officeDocument/2006/relationships/slide" Target="slide10.xml"/><Relationship Id="rId13" Type="http://schemas.openxmlformats.org/officeDocument/2006/relationships/slide" Target="slide18.xml"/><Relationship Id="rId14" Type="http://schemas.openxmlformats.org/officeDocument/2006/relationships/slide" Target="slide20.xml"/><Relationship Id="rId15" Type="http://schemas.openxmlformats.org/officeDocument/2006/relationships/slide" Target="slide2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slide" Target="slide22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9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12.png"/><Relationship Id="rId13" Type="http://schemas.openxmlformats.org/officeDocument/2006/relationships/image" Target="../media/image9.png"/><Relationship Id="rId14" Type="http://schemas.openxmlformats.org/officeDocument/2006/relationships/image" Target="../media/image13.png"/><Relationship Id="rId15" Type="http://schemas.openxmlformats.org/officeDocument/2006/relationships/hyperlink" Target="https://drive.google.com/file/d/1g0KbcWDX0BagX5xHWmYfY7-ZQfUz1WVK/view?usp=drivesdk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5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6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Relationship Id="rId34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9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9.png"/><Relationship Id="rId32" Type="http://schemas.openxmlformats.org/officeDocument/2006/relationships/image" Target="../media/image2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8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-1NrG-hykkM?playlist=-1NrG-hykk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١١</a:t>
                </a:r>
              </a:p>
            </p:txBody>
          </p:sp>
        </p:grpSp>
        <p:sp>
          <p:nvSpPr>
            <p:cNvPr id="283" name="الأشكال الهندسية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</a:t>
              </a:r>
            </a:p>
          </p:txBody>
        </p:sp>
      </p:grpSp>
      <p:sp>
        <p:nvSpPr>
          <p:cNvPr id="285" name="الفصل الحادي عشر:الأشكال الهندسية…"/>
          <p:cNvSpPr txBox="1"/>
          <p:nvPr>
            <p:ph type="title" idx="4294967295"/>
          </p:nvPr>
        </p:nvSpPr>
        <p:spPr>
          <a:xfrm>
            <a:off x="5427870" y="4244999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الحادي عشر:الأشكال الهندسية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١١-٣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الأشكال الرباعية </a:t>
            </a:r>
          </a:p>
        </p:txBody>
      </p:sp>
      <p:pic>
        <p:nvPicPr>
          <p:cNvPr id="286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5782" y="6754965"/>
            <a:ext cx="6019238" cy="52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6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5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8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6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6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6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8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6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8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9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9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9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9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9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9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9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19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617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615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04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602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0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01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03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0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9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0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0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4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16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1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20" name="IMG_0020.png" descr="IMG_0020.png"/>
          <p:cNvPicPr>
            <a:picLocks noChangeAspect="1"/>
          </p:cNvPicPr>
          <p:nvPr/>
        </p:nvPicPr>
        <p:blipFill>
          <a:blip r:embed="rId31">
            <a:extLst/>
          </a:blip>
          <a:srcRect l="1193" t="0" r="0" b="67608"/>
          <a:stretch>
            <a:fillRect/>
          </a:stretch>
        </p:blipFill>
        <p:spPr>
          <a:xfrm>
            <a:off x="4699906" y="2196560"/>
            <a:ext cx="17975115" cy="3775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27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2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2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26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3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2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2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3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52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650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648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37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635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3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34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36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3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42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4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4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4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49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5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53" name="IMG_0020.png" descr="IMG_0020.png"/>
          <p:cNvPicPr>
            <a:picLocks noChangeAspect="1"/>
          </p:cNvPicPr>
          <p:nvPr/>
        </p:nvPicPr>
        <p:blipFill>
          <a:blip r:embed="rId30">
            <a:extLst/>
          </a:blip>
          <a:srcRect l="70405" t="17490" r="2101" b="69155"/>
          <a:stretch>
            <a:fillRect/>
          </a:stretch>
        </p:blipFill>
        <p:spPr>
          <a:xfrm>
            <a:off x="15527202" y="4097879"/>
            <a:ext cx="7588429" cy="2361496"/>
          </a:xfrm>
          <a:prstGeom prst="rect">
            <a:avLst/>
          </a:prstGeom>
          <a:ln w="12700">
            <a:miter lim="400000"/>
          </a:ln>
        </p:spPr>
      </p:pic>
      <p:sp>
        <p:nvSpPr>
          <p:cNvPr id="654" name="زوج من الأضلاع المتقابلة متطابق،…"/>
          <p:cNvSpPr txBox="1"/>
          <p:nvPr/>
        </p:nvSpPr>
        <p:spPr>
          <a:xfrm>
            <a:off x="13536882" y="7352070"/>
            <a:ext cx="9703547" cy="19834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ctr" rtl="0">
              <a:lnSpc>
                <a:spcPct val="125000"/>
              </a:lnSpc>
              <a:buSzPct val="60000"/>
              <a:buBlip>
                <a:blip r:embed="rId31"/>
              </a:buBlip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زوج من الأضلاع المتقابلة متطابق، </a:t>
            </a:r>
          </a:p>
          <a:p>
            <a:pPr marL="571500" indent="-571500" algn="ctr" rtl="0">
              <a:lnSpc>
                <a:spcPct val="125000"/>
              </a:lnSpc>
              <a:buSzPct val="60000"/>
              <a:buBlip>
                <a:blip r:embed="rId31"/>
              </a:buBlip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وزوج من الأضلاع المتقابلة متواز .</a:t>
            </a:r>
          </a:p>
        </p:txBody>
      </p:sp>
      <p:pic>
        <p:nvPicPr>
          <p:cNvPr id="655" name="IMG_0020.png" descr="IMG_0020.png"/>
          <p:cNvPicPr>
            <a:picLocks noChangeAspect="1"/>
          </p:cNvPicPr>
          <p:nvPr/>
        </p:nvPicPr>
        <p:blipFill>
          <a:blip r:embed="rId30">
            <a:extLst/>
          </a:blip>
          <a:srcRect l="17737" t="16538" r="53027" b="70107"/>
          <a:stretch>
            <a:fillRect/>
          </a:stretch>
        </p:blipFill>
        <p:spPr>
          <a:xfrm>
            <a:off x="3499062" y="4097879"/>
            <a:ext cx="8069301" cy="2361496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الأضلاع المتقابلة متطابقة ومتوازية،…"/>
          <p:cNvSpPr txBox="1"/>
          <p:nvPr/>
        </p:nvSpPr>
        <p:spPr>
          <a:xfrm>
            <a:off x="1840581" y="7573739"/>
            <a:ext cx="10399506" cy="20443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marL="571500" indent="-571500" algn="ctr" rtl="0">
              <a:lnSpc>
                <a:spcPct val="125000"/>
              </a:lnSpc>
              <a:buSzPct val="60000"/>
              <a:buBlip>
                <a:blip r:embed="rId31"/>
              </a:buBlip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الأضلاع المتقابلة متطابقة ومتوازية،</a:t>
            </a:r>
          </a:p>
          <a:p>
            <a:pPr marL="571500" indent="-571500" algn="ctr" rtl="0">
              <a:lnSpc>
                <a:spcPct val="125000"/>
              </a:lnSpc>
              <a:buSzPct val="60000"/>
              <a:buBlip>
                <a:blip r:embed="rId31"/>
              </a:buBlip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والأضلاع المتجاورة متعامدة. </a:t>
            </a:r>
          </a:p>
        </p:txBody>
      </p:sp>
      <p:pic>
        <p:nvPicPr>
          <p:cNvPr id="657" name="IMG_0020.png" descr="IMG_0020.png"/>
          <p:cNvPicPr>
            <a:picLocks noChangeAspect="1"/>
          </p:cNvPicPr>
          <p:nvPr/>
        </p:nvPicPr>
        <p:blipFill>
          <a:blip r:embed="rId30">
            <a:extLst/>
          </a:blip>
          <a:srcRect l="1193" t="0" r="0" b="82770"/>
          <a:stretch>
            <a:fillRect/>
          </a:stretch>
        </p:blipFill>
        <p:spPr>
          <a:xfrm>
            <a:off x="5630099" y="2089692"/>
            <a:ext cx="17975115" cy="2008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6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5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8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6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6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6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8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6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9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9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9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9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9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9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9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0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20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718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716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705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703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2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04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0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0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70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0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1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17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1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21" name="IMG_0020.png" descr="IMG_0020.png"/>
          <p:cNvPicPr>
            <a:picLocks noChangeAspect="1"/>
          </p:cNvPicPr>
          <p:nvPr/>
        </p:nvPicPr>
        <p:blipFill>
          <a:blip r:embed="rId31">
            <a:extLst/>
          </a:blip>
          <a:srcRect l="10709" t="33107" r="0" b="38317"/>
          <a:stretch>
            <a:fillRect/>
          </a:stretch>
        </p:blipFill>
        <p:spPr>
          <a:xfrm>
            <a:off x="3720759" y="1754187"/>
            <a:ext cx="19008988" cy="3897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2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2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2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3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2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3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3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53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751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749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738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736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35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37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3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43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74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4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4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50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5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54" name="IMG_0020.png" descr="IMG_0020.png"/>
          <p:cNvPicPr>
            <a:picLocks noChangeAspect="1"/>
          </p:cNvPicPr>
          <p:nvPr/>
        </p:nvPicPr>
        <p:blipFill>
          <a:blip r:embed="rId30">
            <a:extLst/>
          </a:blip>
          <a:srcRect l="70510" t="42273" r="1581" b="40873"/>
          <a:stretch>
            <a:fillRect/>
          </a:stretch>
        </p:blipFill>
        <p:spPr>
          <a:xfrm>
            <a:off x="16971406" y="3747101"/>
            <a:ext cx="6462264" cy="2500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IMG_0020.png" descr="IMG_0020.png"/>
          <p:cNvPicPr>
            <a:picLocks noChangeAspect="1"/>
          </p:cNvPicPr>
          <p:nvPr/>
        </p:nvPicPr>
        <p:blipFill>
          <a:blip r:embed="rId30">
            <a:extLst/>
          </a:blip>
          <a:srcRect l="40021" t="42273" r="31200" b="42520"/>
          <a:stretch>
            <a:fillRect/>
          </a:stretch>
        </p:blipFill>
        <p:spPr>
          <a:xfrm>
            <a:off x="9815155" y="3630142"/>
            <a:ext cx="6663708" cy="2255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IMG_0020.png" descr="IMG_0020.png"/>
          <p:cNvPicPr>
            <a:picLocks noChangeAspect="1"/>
          </p:cNvPicPr>
          <p:nvPr/>
        </p:nvPicPr>
        <p:blipFill>
          <a:blip r:embed="rId30">
            <a:extLst/>
          </a:blip>
          <a:srcRect l="12660" t="42397" r="66348" b="36886"/>
          <a:stretch>
            <a:fillRect/>
          </a:stretch>
        </p:blipFill>
        <p:spPr>
          <a:xfrm>
            <a:off x="3249544" y="3630142"/>
            <a:ext cx="4860442" cy="3073387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زاويتان"/>
          <p:cNvSpPr txBox="1"/>
          <p:nvPr/>
        </p:nvSpPr>
        <p:spPr>
          <a:xfrm>
            <a:off x="19054199" y="7239793"/>
            <a:ext cx="1886730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زاويتان</a:t>
            </a:r>
          </a:p>
        </p:txBody>
      </p:sp>
      <p:sp>
        <p:nvSpPr>
          <p:cNvPr id="758" name="زاوية واحدة"/>
          <p:cNvSpPr txBox="1"/>
          <p:nvPr/>
        </p:nvSpPr>
        <p:spPr>
          <a:xfrm>
            <a:off x="10586399" y="7239793"/>
            <a:ext cx="3115027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زاوية واحدة</a:t>
            </a:r>
          </a:p>
        </p:txBody>
      </p:sp>
      <p:sp>
        <p:nvSpPr>
          <p:cNvPr id="759" name="لا يوجد"/>
          <p:cNvSpPr txBox="1"/>
          <p:nvPr/>
        </p:nvSpPr>
        <p:spPr>
          <a:xfrm>
            <a:off x="4080037" y="7176165"/>
            <a:ext cx="2163848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لا يوجد</a:t>
            </a:r>
          </a:p>
        </p:txBody>
      </p:sp>
      <p:sp>
        <p:nvSpPr>
          <p:cNvPr id="760" name="( ٢ )"/>
          <p:cNvSpPr txBox="1"/>
          <p:nvPr/>
        </p:nvSpPr>
        <p:spPr>
          <a:xfrm>
            <a:off x="19296324" y="8475634"/>
            <a:ext cx="1402480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 ٢ )</a:t>
            </a:r>
          </a:p>
        </p:txBody>
      </p:sp>
      <p:sp>
        <p:nvSpPr>
          <p:cNvPr id="761" name="( ١ )"/>
          <p:cNvSpPr txBox="1"/>
          <p:nvPr/>
        </p:nvSpPr>
        <p:spPr>
          <a:xfrm>
            <a:off x="11442673" y="8475634"/>
            <a:ext cx="1402480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 ١ )</a:t>
            </a:r>
          </a:p>
        </p:txBody>
      </p:sp>
      <p:sp>
        <p:nvSpPr>
          <p:cNvPr id="762" name="( صفر )"/>
          <p:cNvSpPr txBox="1"/>
          <p:nvPr/>
        </p:nvSpPr>
        <p:spPr>
          <a:xfrm>
            <a:off x="4063248" y="8475634"/>
            <a:ext cx="2197427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 صفر )</a:t>
            </a:r>
          </a:p>
        </p:txBody>
      </p:sp>
      <p:pic>
        <p:nvPicPr>
          <p:cNvPr id="763" name="IMG_0020.png" descr="IMG_0020.png"/>
          <p:cNvPicPr>
            <a:picLocks noChangeAspect="1"/>
          </p:cNvPicPr>
          <p:nvPr/>
        </p:nvPicPr>
        <p:blipFill>
          <a:blip r:embed="rId30">
            <a:extLst/>
          </a:blip>
          <a:srcRect l="38270" t="33389" r="2987" b="57340"/>
          <a:stretch>
            <a:fillRect/>
          </a:stretch>
        </p:blipFill>
        <p:spPr>
          <a:xfrm>
            <a:off x="10289093" y="1787987"/>
            <a:ext cx="11433187" cy="1155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6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6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6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9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7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7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7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9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7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9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0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9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9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0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0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0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0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26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824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822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811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809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8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8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0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1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6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81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1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1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3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2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27" name="IMG_0020.png" descr="IMG_0020.png"/>
          <p:cNvPicPr>
            <a:picLocks noChangeAspect="1"/>
          </p:cNvPicPr>
          <p:nvPr/>
        </p:nvPicPr>
        <p:blipFill>
          <a:blip r:embed="rId31">
            <a:extLst/>
          </a:blip>
          <a:srcRect l="16412" t="60341" r="2032" b="0"/>
          <a:stretch>
            <a:fillRect/>
          </a:stretch>
        </p:blipFill>
        <p:spPr>
          <a:xfrm>
            <a:off x="7041008" y="1754187"/>
            <a:ext cx="15823218" cy="4929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3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3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3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3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3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3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3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59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857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855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844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842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84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41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43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4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49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84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4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5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56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5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60" name="IMG_0020.png" descr="IMG_0020.png"/>
          <p:cNvPicPr>
            <a:picLocks noChangeAspect="1"/>
          </p:cNvPicPr>
          <p:nvPr/>
        </p:nvPicPr>
        <p:blipFill>
          <a:blip r:embed="rId30">
            <a:extLst/>
          </a:blip>
          <a:srcRect l="13056" t="61018" r="0" b="0"/>
          <a:stretch>
            <a:fillRect/>
          </a:stretch>
        </p:blipFill>
        <p:spPr>
          <a:xfrm>
            <a:off x="6198591" y="2012156"/>
            <a:ext cx="16868927" cy="4845734"/>
          </a:xfrm>
          <a:prstGeom prst="rect">
            <a:avLst/>
          </a:prstGeom>
          <a:ln w="12700">
            <a:miter lim="400000"/>
          </a:ln>
        </p:spPr>
      </p:pic>
      <p:sp>
        <p:nvSpPr>
          <p:cNvPr id="861" name="زاويتان"/>
          <p:cNvSpPr txBox="1"/>
          <p:nvPr/>
        </p:nvSpPr>
        <p:spPr>
          <a:xfrm>
            <a:off x="18340568" y="6858000"/>
            <a:ext cx="1886730" cy="9730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زاويتان</a:t>
            </a:r>
          </a:p>
        </p:txBody>
      </p:sp>
      <p:sp>
        <p:nvSpPr>
          <p:cNvPr id="862" name="لا يوجد"/>
          <p:cNvSpPr txBox="1"/>
          <p:nvPr/>
        </p:nvSpPr>
        <p:spPr>
          <a:xfrm>
            <a:off x="8190815" y="6858000"/>
            <a:ext cx="2309829" cy="9730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لا يوجد </a:t>
            </a:r>
          </a:p>
        </p:txBody>
      </p:sp>
      <p:sp>
        <p:nvSpPr>
          <p:cNvPr id="863" name="( ٢ )"/>
          <p:cNvSpPr txBox="1"/>
          <p:nvPr/>
        </p:nvSpPr>
        <p:spPr>
          <a:xfrm>
            <a:off x="18709434" y="8093840"/>
            <a:ext cx="1402480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 ٢ )</a:t>
            </a:r>
          </a:p>
        </p:txBody>
      </p:sp>
      <p:sp>
        <p:nvSpPr>
          <p:cNvPr id="864" name="( صفر )"/>
          <p:cNvSpPr txBox="1"/>
          <p:nvPr/>
        </p:nvSpPr>
        <p:spPr>
          <a:xfrm>
            <a:off x="8091667" y="8093840"/>
            <a:ext cx="2197427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( صفر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6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6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6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9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7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7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7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9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7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9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0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0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9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01" name="تدرب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90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0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0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0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27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925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923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912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910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9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09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11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1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17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91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1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1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24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2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28" name="IMG_0021.png" descr="IMG_0021.png"/>
          <p:cNvPicPr>
            <a:picLocks noChangeAspect="1"/>
          </p:cNvPicPr>
          <p:nvPr/>
        </p:nvPicPr>
        <p:blipFill>
          <a:blip r:embed="rId31">
            <a:extLst/>
          </a:blip>
          <a:srcRect l="3909" t="3471" r="5896" b="8390"/>
          <a:stretch>
            <a:fillRect/>
          </a:stretch>
        </p:blipFill>
        <p:spPr>
          <a:xfrm>
            <a:off x="3544348" y="1548599"/>
            <a:ext cx="19361995" cy="4191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3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3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3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34" name="تدرب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93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3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3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4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60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958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956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945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943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94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42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44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4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50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94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4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5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57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5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61" name="IMG_0021.png" descr="IMG_0021.png"/>
          <p:cNvPicPr>
            <a:picLocks noChangeAspect="1"/>
          </p:cNvPicPr>
          <p:nvPr/>
        </p:nvPicPr>
        <p:blipFill>
          <a:blip r:embed="rId30">
            <a:extLst/>
          </a:blip>
          <a:srcRect l="60750" t="35830" r="5896" b="38483"/>
          <a:stretch>
            <a:fillRect/>
          </a:stretch>
        </p:blipFill>
        <p:spPr>
          <a:xfrm>
            <a:off x="10989661" y="1859858"/>
            <a:ext cx="7165256" cy="1222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IMG_0021.png" descr="IMG_0021.png"/>
          <p:cNvPicPr>
            <a:picLocks noChangeAspect="1"/>
          </p:cNvPicPr>
          <p:nvPr/>
        </p:nvPicPr>
        <p:blipFill>
          <a:blip r:embed="rId30">
            <a:extLst/>
          </a:blip>
          <a:srcRect l="18339" t="32232" r="51760" b="36661"/>
          <a:stretch>
            <a:fillRect/>
          </a:stretch>
        </p:blipFill>
        <p:spPr>
          <a:xfrm>
            <a:off x="11252592" y="4209675"/>
            <a:ext cx="6639167" cy="153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IMG_0021.png" descr="IMG_0021.png"/>
          <p:cNvPicPr>
            <a:picLocks noChangeAspect="1"/>
          </p:cNvPicPr>
          <p:nvPr/>
        </p:nvPicPr>
        <p:blipFill>
          <a:blip r:embed="rId30">
            <a:extLst/>
          </a:blip>
          <a:srcRect l="67524" t="65778" r="5637" b="6453"/>
          <a:stretch>
            <a:fillRect/>
          </a:stretch>
        </p:blipFill>
        <p:spPr>
          <a:xfrm>
            <a:off x="12507312" y="7538725"/>
            <a:ext cx="5647427" cy="1294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IMG_0021.png" descr="IMG_0021.png"/>
          <p:cNvPicPr>
            <a:picLocks noChangeAspect="1"/>
          </p:cNvPicPr>
          <p:nvPr/>
        </p:nvPicPr>
        <p:blipFill>
          <a:blip r:embed="rId30">
            <a:extLst/>
          </a:blip>
          <a:srcRect l="5501" t="63408" r="51405" b="6685"/>
          <a:stretch>
            <a:fillRect/>
          </a:stretch>
        </p:blipFill>
        <p:spPr>
          <a:xfrm>
            <a:off x="8610361" y="9903210"/>
            <a:ext cx="9384410" cy="1442742"/>
          </a:xfrm>
          <a:prstGeom prst="rect">
            <a:avLst/>
          </a:prstGeom>
          <a:ln w="12700">
            <a:miter lim="400000"/>
          </a:ln>
        </p:spPr>
      </p:pic>
      <p:sp>
        <p:nvSpPr>
          <p:cNvPr id="965" name="صحيحة، في المربعات جميعها الأضلاع المتقابلة متوازية."/>
          <p:cNvSpPr txBox="1"/>
          <p:nvPr/>
        </p:nvSpPr>
        <p:spPr>
          <a:xfrm>
            <a:off x="7056374" y="3373673"/>
            <a:ext cx="12214195" cy="8360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b="1" sz="47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99244F"/>
                </a:solidFill>
              </a:rPr>
              <a:t>صحيحة</a:t>
            </a:r>
            <a:r>
              <a:t>، في المربعات جميعها الأضلاع المتقابلة متوازية.</a:t>
            </a:r>
          </a:p>
        </p:txBody>
      </p:sp>
      <p:sp>
        <p:nvSpPr>
          <p:cNvPr id="966" name="صحيحة، المعين الذي زواياه قوائم يكون مربعا."/>
          <p:cNvSpPr txBox="1"/>
          <p:nvPr/>
        </p:nvSpPr>
        <p:spPr>
          <a:xfrm>
            <a:off x="8610361" y="6156926"/>
            <a:ext cx="9988665" cy="8388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b="1" sz="4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99244F"/>
                </a:solidFill>
              </a:rPr>
              <a:t>صحيحة</a:t>
            </a:r>
            <a:r>
              <a:t>، المعين الذي زواياه قوائم يكون مربعا.</a:t>
            </a:r>
          </a:p>
        </p:txBody>
      </p:sp>
      <p:sp>
        <p:nvSpPr>
          <p:cNvPr id="967" name="خطأ، المستطيل الذي لا تتطابق أضلاعه جميعها ليس مربعا."/>
          <p:cNvSpPr txBox="1"/>
          <p:nvPr/>
        </p:nvSpPr>
        <p:spPr>
          <a:xfrm>
            <a:off x="6079949" y="8832935"/>
            <a:ext cx="12814052" cy="8388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b="1" sz="4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99244F"/>
                </a:solidFill>
              </a:rPr>
              <a:t>خطأ</a:t>
            </a:r>
            <a:r>
              <a:t>، المستطيل الذي لا تتطابق أضلاعه جميعها ليس مربعا.</a:t>
            </a:r>
          </a:p>
        </p:txBody>
      </p:sp>
      <p:sp>
        <p:nvSpPr>
          <p:cNvPr id="968" name="خطأ، المستطيلات جميعها عبارة عن متوازيات أضلاع."/>
          <p:cNvSpPr txBox="1"/>
          <p:nvPr/>
        </p:nvSpPr>
        <p:spPr>
          <a:xfrm>
            <a:off x="7479369" y="11648392"/>
            <a:ext cx="10861200" cy="8388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b="1" sz="4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99244F"/>
                </a:solidFill>
              </a:rPr>
              <a:t>خطأ</a:t>
            </a:r>
            <a:r>
              <a:t>، المستطيلات جميعها عبارة عن متوازيات أضلاع.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97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7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97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4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980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97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7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79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83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81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8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8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11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98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8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87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1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8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31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1029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1027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1016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1014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10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13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15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1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1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101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2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2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28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3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32" name="IMG_0022.png" descr="IMG_0022.png"/>
          <p:cNvPicPr>
            <a:picLocks noChangeAspect="1"/>
          </p:cNvPicPr>
          <p:nvPr/>
        </p:nvPicPr>
        <p:blipFill>
          <a:blip r:embed="rId31">
            <a:extLst/>
          </a:blip>
          <a:srcRect l="0" t="0" r="0" b="19494"/>
          <a:stretch>
            <a:fillRect/>
          </a:stretch>
        </p:blipFill>
        <p:spPr>
          <a:xfrm>
            <a:off x="3280012" y="2524606"/>
            <a:ext cx="20153557" cy="5014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3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55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1053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1051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104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103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10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3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3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4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4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104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4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4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52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5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56" name="IMG_0022.png" descr="IMG_0022.png"/>
          <p:cNvPicPr>
            <a:picLocks noChangeAspect="1"/>
          </p:cNvPicPr>
          <p:nvPr/>
        </p:nvPicPr>
        <p:blipFill>
          <a:blip r:embed="rId30">
            <a:extLst/>
          </a:blip>
          <a:srcRect l="0" t="0" r="0" b="19494"/>
          <a:stretch>
            <a:fillRect/>
          </a:stretch>
        </p:blipFill>
        <p:spPr>
          <a:xfrm>
            <a:off x="3280012" y="2524606"/>
            <a:ext cx="20153557" cy="5014163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باسل…"/>
          <p:cNvSpPr txBox="1"/>
          <p:nvPr/>
        </p:nvSpPr>
        <p:spPr>
          <a:xfrm>
            <a:off x="7301562" y="7538725"/>
            <a:ext cx="12437551" cy="2710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51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باسل</a:t>
            </a:r>
          </a:p>
          <a:p>
            <a:pPr algn="ctr" rtl="0">
              <a:lnSpc>
                <a:spcPct val="125000"/>
              </a:lnSpc>
              <a:defRPr b="1" sz="48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للمستطيل زوجان من الأضلاع المتوازية،</a:t>
            </a:r>
          </a:p>
          <a:p>
            <a:pPr algn="ctr" rtl="0">
              <a:lnSpc>
                <a:spcPct val="125000"/>
              </a:lnSpc>
              <a:defRPr b="1" sz="48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و لشبه المنحرف زوج واحد فقط من الأضلاع المتوازية.</a:t>
            </a:r>
          </a:p>
        </p:txBody>
      </p:sp>
      <p:grpSp>
        <p:nvGrpSpPr>
          <p:cNvPr id="106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6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6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5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61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6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6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6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075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068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6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7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4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079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7" name="IMG_0025.jpeg"/>
          <p:cNvGrpSpPr/>
          <p:nvPr/>
        </p:nvGrpSpPr>
        <p:grpSpPr>
          <a:xfrm>
            <a:off x="3982596" y="1228071"/>
            <a:ext cx="9706373" cy="11546682"/>
            <a:chOff x="0" y="0"/>
            <a:chExt cx="9706371" cy="11546681"/>
          </a:xfrm>
        </p:grpSpPr>
        <p:pic>
          <p:nvPicPr>
            <p:cNvPr id="1086" name="IMG_0025.jpeg" descr="IMG_0025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9604804" cy="114451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85" name="IMG_0025.jpeg" descr="IMG_0025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706372" cy="11546682"/>
            </a:xfrm>
            <a:prstGeom prst="rect">
              <a:avLst/>
            </a:prstGeom>
            <a:effectLst/>
          </p:spPr>
        </p:pic>
      </p:grpSp>
      <p:grpSp>
        <p:nvGrpSpPr>
          <p:cNvPr id="1090" name="IMG_0026.jpeg"/>
          <p:cNvGrpSpPr/>
          <p:nvPr/>
        </p:nvGrpSpPr>
        <p:grpSpPr>
          <a:xfrm>
            <a:off x="13225319" y="362399"/>
            <a:ext cx="1486298" cy="1406526"/>
            <a:chOff x="0" y="0"/>
            <a:chExt cx="1486296" cy="1406525"/>
          </a:xfrm>
        </p:grpSpPr>
        <p:pic>
          <p:nvPicPr>
            <p:cNvPr id="1089" name="IMG_0026.jpeg" descr="IMG_0026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955" r="0" b="3955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88" name="IMG_0026.jpeg" descr="IMG_0026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09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00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094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5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6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7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98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99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101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2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3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106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104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07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19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117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114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108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15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8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20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3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121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22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128" name="تجميع"/>
            <p:cNvGrpSpPr/>
            <p:nvPr/>
          </p:nvGrpSpPr>
          <p:grpSpPr>
            <a:xfrm>
              <a:off x="-1" y="0"/>
              <a:ext cx="12521377" cy="5747671"/>
              <a:chOff x="0" y="0"/>
              <a:chExt cx="12521375" cy="5747671"/>
            </a:xfrm>
          </p:grpSpPr>
          <p:sp>
            <p:nvSpPr>
              <p:cNvPr id="1125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26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650;p80"/>
              <p:cNvSpPr/>
              <p:nvPr/>
            </p:nvSpPr>
            <p:spPr>
              <a:xfrm>
                <a:off x="0" y="2496236"/>
                <a:ext cx="6233230" cy="3251436"/>
              </a:xfrm>
              <a:prstGeom prst="roundRect">
                <a:avLst>
                  <a:gd name="adj" fmla="val 9290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29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31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132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133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138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134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39" name="سؤال :"/>
          <p:cNvSpPr txBox="1"/>
          <p:nvPr/>
        </p:nvSpPr>
        <p:spPr>
          <a:xfrm>
            <a:off x="9596757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140" name="صفحة :"/>
          <p:cNvSpPr txBox="1"/>
          <p:nvPr/>
        </p:nvSpPr>
        <p:spPr>
          <a:xfrm>
            <a:off x="9247818" y="7551526"/>
            <a:ext cx="2263574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141" name="من ٨ إلى ١٥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4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٨ إلى ١٥</a:t>
            </a:r>
          </a:p>
        </p:txBody>
      </p:sp>
      <p:sp>
        <p:nvSpPr>
          <p:cNvPr id="1142" name="٨٣ - ٨٤"/>
          <p:cNvSpPr txBox="1"/>
          <p:nvPr/>
        </p:nvSpPr>
        <p:spPr>
          <a:xfrm>
            <a:off x="6585075" y="7551526"/>
            <a:ext cx="2919857" cy="9283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5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٨٣ - ٨٤</a:t>
            </a:r>
          </a:p>
        </p:txBody>
      </p:sp>
      <p:graphicFrame>
        <p:nvGraphicFramePr>
          <p:cNvPr id="1143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144" name="+من ٢٣ إلى ٢٦"/>
          <p:cNvSpPr txBox="1"/>
          <p:nvPr/>
        </p:nvSpPr>
        <p:spPr>
          <a:xfrm>
            <a:off x="5845455" y="6388312"/>
            <a:ext cx="4754533" cy="11632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4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+من ٢٣ إلى 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9418.png" descr="IMG_9418.png"/>
          <p:cNvPicPr>
            <a:picLocks noChangeAspect="1"/>
          </p:cNvPicPr>
          <p:nvPr/>
        </p:nvPicPr>
        <p:blipFill>
          <a:blip r:embed="rId14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346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344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3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3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4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36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7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5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7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9" name="IMG_0014.png" descr="IMG_0014.png"/>
          <p:cNvPicPr>
            <a:picLocks noChangeAspect="1"/>
          </p:cNvPicPr>
          <p:nvPr/>
        </p:nvPicPr>
        <p:blipFill>
          <a:blip r:embed="rId34">
            <a:extLst/>
          </a:blip>
          <a:srcRect l="0" t="0" r="3087" b="81679"/>
          <a:stretch>
            <a:fillRect/>
          </a:stretch>
        </p:blipFill>
        <p:spPr>
          <a:xfrm>
            <a:off x="8789448" y="2054674"/>
            <a:ext cx="8396627" cy="2716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0014.png" descr="IMG_0014.png"/>
          <p:cNvPicPr>
            <a:picLocks noChangeAspect="1"/>
          </p:cNvPicPr>
          <p:nvPr/>
        </p:nvPicPr>
        <p:blipFill>
          <a:blip r:embed="rId34">
            <a:extLst/>
          </a:blip>
          <a:srcRect l="41968" t="33244" r="3087" b="33244"/>
          <a:stretch>
            <a:fillRect/>
          </a:stretch>
        </p:blipFill>
        <p:spPr>
          <a:xfrm>
            <a:off x="13291599" y="6743984"/>
            <a:ext cx="5048794" cy="5269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0014.png" descr="IMG_0014.png"/>
          <p:cNvPicPr>
            <a:picLocks noChangeAspect="1"/>
          </p:cNvPicPr>
          <p:nvPr/>
        </p:nvPicPr>
        <p:blipFill>
          <a:blip r:embed="rId34">
            <a:extLst/>
          </a:blip>
          <a:srcRect l="35337" t="67026" r="2840" b="1064"/>
          <a:stretch>
            <a:fillRect/>
          </a:stretch>
        </p:blipFill>
        <p:spPr>
          <a:xfrm>
            <a:off x="6226572" y="6833694"/>
            <a:ext cx="5763026" cy="5090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55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6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6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82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380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378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67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65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4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6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2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7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9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3" name="IMG_0015.png" descr="IMG_0015.png"/>
          <p:cNvPicPr>
            <a:picLocks noChangeAspect="1"/>
          </p:cNvPicPr>
          <p:nvPr/>
        </p:nvPicPr>
        <p:blipFill>
          <a:blip r:embed="rId31">
            <a:extLst/>
          </a:blip>
          <a:srcRect l="8582" t="8836" r="53836" b="24805"/>
          <a:stretch>
            <a:fillRect/>
          </a:stretch>
        </p:blipFill>
        <p:spPr>
          <a:xfrm>
            <a:off x="4699907" y="3485476"/>
            <a:ext cx="7492093" cy="572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G_0023.png" descr="IMG_0023.png"/>
          <p:cNvPicPr>
            <a:picLocks noChangeAspect="1"/>
          </p:cNvPicPr>
          <p:nvPr/>
        </p:nvPicPr>
        <p:blipFill>
          <a:blip r:embed="rId32">
            <a:extLst/>
          </a:blip>
          <a:srcRect l="46991" t="28426" r="6034" b="27030"/>
          <a:stretch>
            <a:fillRect/>
          </a:stretch>
        </p:blipFill>
        <p:spPr>
          <a:xfrm>
            <a:off x="12657010" y="3926380"/>
            <a:ext cx="10623024" cy="4356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90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38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9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3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16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414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01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99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8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0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6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0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3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17" name="IMG_0015.png" descr="IMG_0015.png"/>
          <p:cNvPicPr>
            <a:picLocks noChangeAspect="1"/>
          </p:cNvPicPr>
          <p:nvPr/>
        </p:nvPicPr>
        <p:blipFill>
          <a:blip r:embed="rId30">
            <a:extLst/>
          </a:blip>
          <a:srcRect l="30189" t="80513" r="2457" b="0"/>
          <a:stretch>
            <a:fillRect/>
          </a:stretch>
        </p:blipFill>
        <p:spPr>
          <a:xfrm>
            <a:off x="4053850" y="4389571"/>
            <a:ext cx="17651876" cy="2208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423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42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1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2" name="نشاط عمل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نشاط عملي</a:t>
                </a:r>
              </a:p>
            </p:txBody>
          </p:sp>
        </p:grpSp>
        <p:grpSp>
          <p:nvGrpSpPr>
            <p:cNvPr id="426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42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323" t="66857" r="67819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2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49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447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445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34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32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3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1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3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39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3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3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6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4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50" name="IMG_0016.png" descr="IMG_0016.png"/>
          <p:cNvPicPr>
            <a:picLocks noChangeAspect="1"/>
          </p:cNvPicPr>
          <p:nvPr/>
        </p:nvPicPr>
        <p:blipFill>
          <a:blip r:embed="rId30">
            <a:extLst/>
          </a:blip>
          <a:srcRect l="8035" t="10316" r="5443" b="73532"/>
          <a:stretch>
            <a:fillRect/>
          </a:stretch>
        </p:blipFill>
        <p:spPr>
          <a:xfrm>
            <a:off x="8929116" y="1583277"/>
            <a:ext cx="13493635" cy="2293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G_0016.png" descr="IMG_0016.png"/>
          <p:cNvPicPr>
            <a:picLocks noChangeAspect="1"/>
          </p:cNvPicPr>
          <p:nvPr/>
        </p:nvPicPr>
        <p:blipFill>
          <a:blip r:embed="rId30">
            <a:extLst/>
          </a:blip>
          <a:srcRect l="14124" t="31563" r="6445" b="33322"/>
          <a:stretch>
            <a:fillRect/>
          </a:stretch>
        </p:blipFill>
        <p:spPr>
          <a:xfrm>
            <a:off x="10869053" y="4265137"/>
            <a:ext cx="8765600" cy="3528668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</p:pic>
      <p:pic>
        <p:nvPicPr>
          <p:cNvPr id="452" name="IMG_0016.png" descr="IMG_0016.png"/>
          <p:cNvPicPr>
            <a:picLocks noChangeAspect="1"/>
          </p:cNvPicPr>
          <p:nvPr/>
        </p:nvPicPr>
        <p:blipFill>
          <a:blip r:embed="rId30">
            <a:extLst/>
          </a:blip>
          <a:srcRect l="7399" t="70646" r="2427" b="0"/>
          <a:stretch>
            <a:fillRect/>
          </a:stretch>
        </p:blipFill>
        <p:spPr>
          <a:xfrm>
            <a:off x="5922293" y="7899821"/>
            <a:ext cx="15748352" cy="4668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G_0016.png" descr="IMG_0016.png"/>
          <p:cNvPicPr>
            <a:picLocks noChangeAspect="1"/>
          </p:cNvPicPr>
          <p:nvPr/>
        </p:nvPicPr>
        <p:blipFill>
          <a:blip r:embed="rId30">
            <a:extLst/>
          </a:blip>
          <a:srcRect l="89211" t="0" r="0" b="89211"/>
          <a:stretch>
            <a:fillRect/>
          </a:stretch>
        </p:blipFill>
        <p:spPr>
          <a:xfrm>
            <a:off x="4330031" y="1641868"/>
            <a:ext cx="1592067" cy="1449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459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45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5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8" name="خصائص"/>
              <p:cNvSpPr txBox="1"/>
              <p:nvPr/>
            </p:nvSpPr>
            <p:spPr>
              <a:xfrm>
                <a:off x="760017" y="2454345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71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خصائص</a:t>
                </a:r>
              </a:p>
            </p:txBody>
          </p:sp>
        </p:grpSp>
        <p:grpSp>
          <p:nvGrpSpPr>
            <p:cNvPr id="462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46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323" t="66857" r="67819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6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85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483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481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7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6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6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7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2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86" name="IMG_0017.png" descr="IMG_0017.png"/>
          <p:cNvPicPr>
            <a:picLocks noChangeAspect="1"/>
          </p:cNvPicPr>
          <p:nvPr/>
        </p:nvPicPr>
        <p:blipFill>
          <a:blip r:embed="rId30">
            <a:extLst/>
          </a:blip>
          <a:srcRect l="5530" t="0" r="4512" b="0"/>
          <a:stretch>
            <a:fillRect/>
          </a:stretch>
        </p:blipFill>
        <p:spPr>
          <a:xfrm>
            <a:off x="4117549" y="4617942"/>
            <a:ext cx="17524528" cy="448014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9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507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505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94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92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9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91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93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9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9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99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9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9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0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06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0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518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514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51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1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3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517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51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1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19" name="IMG_0018.png" descr="IMG_0018.png"/>
          <p:cNvPicPr>
            <a:picLocks noChangeAspect="1"/>
          </p:cNvPicPr>
          <p:nvPr/>
        </p:nvPicPr>
        <p:blipFill>
          <a:blip r:embed="rId30">
            <a:extLst/>
          </a:blip>
          <a:srcRect l="11890" t="7726" r="31115" b="4418"/>
          <a:stretch>
            <a:fillRect/>
          </a:stretch>
        </p:blipFill>
        <p:spPr>
          <a:xfrm>
            <a:off x="9597313" y="1687044"/>
            <a:ext cx="10089146" cy="10863126"/>
          </a:xfrm>
          <a:prstGeom prst="rect">
            <a:avLst/>
          </a:prstGeom>
          <a:ln w="76200">
            <a:solidFill>
              <a:schemeClr val="accent3">
                <a:satOff val="-31841"/>
                <a:lumOff val="-12392"/>
              </a:schemeClr>
            </a:solidFill>
            <a:miter lim="400000"/>
          </a:ln>
        </p:spPr>
      </p:pic>
      <p:pic>
        <p:nvPicPr>
          <p:cNvPr id="520" name="IMG_0018.png" descr="IMG_0018.png"/>
          <p:cNvPicPr>
            <a:picLocks noChangeAspect="1"/>
          </p:cNvPicPr>
          <p:nvPr/>
        </p:nvPicPr>
        <p:blipFill>
          <a:blip r:embed="rId30">
            <a:extLst/>
          </a:blip>
          <a:srcRect l="70691" t="14058" r="6518" b="56858"/>
          <a:stretch>
            <a:fillRect/>
          </a:stretch>
        </p:blipFill>
        <p:spPr>
          <a:xfrm>
            <a:off x="3197238" y="6001844"/>
            <a:ext cx="4224488" cy="3765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521" name="IMG_0018.png" descr="IMG_0018.png"/>
          <p:cNvPicPr>
            <a:picLocks noChangeAspect="1"/>
          </p:cNvPicPr>
          <p:nvPr/>
        </p:nvPicPr>
        <p:blipFill>
          <a:blip r:embed="rId30">
            <a:extLst/>
          </a:blip>
          <a:srcRect l="47977" t="1458" r="30748" b="92456"/>
          <a:stretch>
            <a:fillRect/>
          </a:stretch>
        </p:blipFill>
        <p:spPr>
          <a:xfrm>
            <a:off x="2538553" y="4893821"/>
            <a:ext cx="5809708" cy="1160801"/>
          </a:xfrm>
          <a:prstGeom prst="rect">
            <a:avLst/>
          </a:prstGeom>
          <a:ln w="76200">
            <a:solidFill>
              <a:schemeClr val="accent3">
                <a:satOff val="-31841"/>
                <a:lumOff val="-12392"/>
              </a:schemeClr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2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33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29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52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2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28" name="مثالان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مثالان</a:t>
                </a:r>
              </a:p>
            </p:txBody>
          </p:sp>
        </p:grpSp>
        <p:grpSp>
          <p:nvGrpSpPr>
            <p:cNvPr id="53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3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3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53" name="تجميع"/>
          <p:cNvGrpSpPr/>
          <p:nvPr/>
        </p:nvGrpSpPr>
        <p:grpSpPr>
          <a:xfrm>
            <a:off x="12270" y="2800235"/>
            <a:ext cx="2002179" cy="9476982"/>
            <a:chOff x="0" y="0"/>
            <a:chExt cx="2002178" cy="9476980"/>
          </a:xfrm>
        </p:grpSpPr>
        <p:grpSp>
          <p:nvGrpSpPr>
            <p:cNvPr id="551" name="تجميع"/>
            <p:cNvGrpSpPr/>
            <p:nvPr/>
          </p:nvGrpSpPr>
          <p:grpSpPr>
            <a:xfrm>
              <a:off x="0" y="0"/>
              <a:ext cx="2002179" cy="9476981"/>
              <a:chOff x="0" y="0"/>
              <a:chExt cx="2002178" cy="9476980"/>
            </a:xfrm>
          </p:grpSpPr>
          <p:grpSp>
            <p:nvGrpSpPr>
              <p:cNvPr id="549" name="تجميع"/>
              <p:cNvGrpSpPr/>
              <p:nvPr/>
            </p:nvGrpSpPr>
            <p:grpSpPr>
              <a:xfrm>
                <a:off x="281386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538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536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5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35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37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3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43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54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4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4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50" name="نشاط"/>
              <p:cNvSpPr txBox="1"/>
              <p:nvPr/>
            </p:nvSpPr>
            <p:spPr>
              <a:xfrm>
                <a:off x="0" y="8558898"/>
                <a:ext cx="2002179" cy="6217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5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6715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54" name="IMG_0019.png" descr="IMG_0019.png"/>
          <p:cNvPicPr>
            <a:picLocks noChangeAspect="1"/>
          </p:cNvPicPr>
          <p:nvPr/>
        </p:nvPicPr>
        <p:blipFill>
          <a:blip r:embed="rId30">
            <a:extLst/>
          </a:blip>
          <a:srcRect l="3679" t="13990" r="26896" b="0"/>
          <a:stretch>
            <a:fillRect/>
          </a:stretch>
        </p:blipFill>
        <p:spPr>
          <a:xfrm>
            <a:off x="5194923" y="3227275"/>
            <a:ext cx="13533029" cy="9049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G_0019.png" descr="IMG_0019.png"/>
          <p:cNvPicPr>
            <a:picLocks noChangeAspect="1"/>
          </p:cNvPicPr>
          <p:nvPr/>
        </p:nvPicPr>
        <p:blipFill>
          <a:blip r:embed="rId30">
            <a:extLst/>
          </a:blip>
          <a:srcRect l="24936" t="3132" r="49028" b="86914"/>
          <a:stretch>
            <a:fillRect/>
          </a:stretch>
        </p:blipFill>
        <p:spPr>
          <a:xfrm>
            <a:off x="15391829" y="1603518"/>
            <a:ext cx="7031140" cy="1450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G_0019.png" descr="IMG_0019.png"/>
          <p:cNvPicPr>
            <a:picLocks noChangeAspect="1"/>
          </p:cNvPicPr>
          <p:nvPr/>
        </p:nvPicPr>
        <p:blipFill>
          <a:blip r:embed="rId30">
            <a:extLst/>
          </a:blip>
          <a:srcRect l="72484" t="15355" r="1522" b="28831"/>
          <a:stretch>
            <a:fillRect/>
          </a:stretch>
        </p:blipFill>
        <p:spPr>
          <a:xfrm>
            <a:off x="19739212" y="4362762"/>
            <a:ext cx="3694531" cy="4282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